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7" r:id="rId3"/>
    <p:sldId id="258" r:id="rId4"/>
    <p:sldId id="265" r:id="rId5"/>
    <p:sldId id="259" r:id="rId6"/>
    <p:sldId id="262" r:id="rId7"/>
    <p:sldId id="263" r:id="rId8"/>
    <p:sldId id="264" r:id="rId9"/>
    <p:sldId id="261" r:id="rId10"/>
    <p:sldId id="266" r:id="rId11"/>
    <p:sldId id="268" r:id="rId12"/>
  </p:sldIdLst>
  <p:sldSz cx="9144000" cy="6858000" type="screen4x3"/>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843" autoAdjust="0"/>
    <p:restoredTop sz="94660"/>
  </p:normalViewPr>
  <p:slideViewPr>
    <p:cSldViewPr>
      <p:cViewPr varScale="1">
        <p:scale>
          <a:sx n="82" d="100"/>
          <a:sy n="82" d="100"/>
        </p:scale>
        <p:origin x="1464" y="5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a:t>Titelmasterformat durch Klicken bearbeiten</a:t>
            </a:r>
          </a:p>
        </p:txBody>
      </p:sp>
      <p:sp>
        <p:nvSpPr>
          <p:cNvPr id="3" name="Unt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a:t>Formatvorlage des Untertitelmasters durch Klicken bearbeiten</a:t>
            </a:r>
          </a:p>
        </p:txBody>
      </p:sp>
      <p:sp>
        <p:nvSpPr>
          <p:cNvPr id="4" name="Datumsplatzhalter 3"/>
          <p:cNvSpPr>
            <a:spLocks noGrp="1"/>
          </p:cNvSpPr>
          <p:nvPr>
            <p:ph type="dt" sz="half" idx="10"/>
          </p:nvPr>
        </p:nvSpPr>
        <p:spPr/>
        <p:txBody>
          <a:bodyPr/>
          <a:lstStyle/>
          <a:p>
            <a:fld id="{D316B684-E161-4840-93BC-BAF3F623CB47}" type="datetimeFigureOut">
              <a:rPr lang="de-DE" smtClean="0"/>
              <a:t>16.02.2021</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D9BBEC0C-1DD8-4852-81AE-3CE28D4B8FE7}" type="slidenum">
              <a:rPr lang="de-DE" smtClean="0"/>
              <a:t>‹Nr.›</a:t>
            </a:fld>
            <a:endParaRPr lang="de-DE"/>
          </a:p>
        </p:txBody>
      </p:sp>
    </p:spTree>
    <p:extLst>
      <p:ext uri="{BB962C8B-B14F-4D97-AF65-F5344CB8AC3E}">
        <p14:creationId xmlns:p14="http://schemas.microsoft.com/office/powerpoint/2010/main" val="1145192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D316B684-E161-4840-93BC-BAF3F623CB47}" type="datetimeFigureOut">
              <a:rPr lang="de-DE" smtClean="0"/>
              <a:t>16.02.2021</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D9BBEC0C-1DD8-4852-81AE-3CE28D4B8FE7}" type="slidenum">
              <a:rPr lang="de-DE" smtClean="0"/>
              <a:t>‹Nr.›</a:t>
            </a:fld>
            <a:endParaRPr lang="de-DE"/>
          </a:p>
        </p:txBody>
      </p:sp>
    </p:spTree>
    <p:extLst>
      <p:ext uri="{BB962C8B-B14F-4D97-AF65-F5344CB8AC3E}">
        <p14:creationId xmlns:p14="http://schemas.microsoft.com/office/powerpoint/2010/main" val="4204046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457200" y="274638"/>
            <a:ext cx="6019800" cy="5851525"/>
          </a:xfr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D316B684-E161-4840-93BC-BAF3F623CB47}" type="datetimeFigureOut">
              <a:rPr lang="de-DE" smtClean="0"/>
              <a:t>16.02.2021</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D9BBEC0C-1DD8-4852-81AE-3CE28D4B8FE7}" type="slidenum">
              <a:rPr lang="de-DE" smtClean="0"/>
              <a:t>‹Nr.›</a:t>
            </a:fld>
            <a:endParaRPr lang="de-DE"/>
          </a:p>
        </p:txBody>
      </p:sp>
    </p:spTree>
    <p:extLst>
      <p:ext uri="{BB962C8B-B14F-4D97-AF65-F5344CB8AC3E}">
        <p14:creationId xmlns:p14="http://schemas.microsoft.com/office/powerpoint/2010/main" val="41530534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idx="1"/>
          </p:nvPr>
        </p:nvSpPr>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D316B684-E161-4840-93BC-BAF3F623CB47}" type="datetimeFigureOut">
              <a:rPr lang="de-DE" smtClean="0"/>
              <a:t>16.02.2021</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D9BBEC0C-1DD8-4852-81AE-3CE28D4B8FE7}" type="slidenum">
              <a:rPr lang="de-DE" smtClean="0"/>
              <a:t>‹Nr.›</a:t>
            </a:fld>
            <a:endParaRPr lang="de-DE"/>
          </a:p>
        </p:txBody>
      </p:sp>
    </p:spTree>
    <p:extLst>
      <p:ext uri="{BB962C8B-B14F-4D97-AF65-F5344CB8AC3E}">
        <p14:creationId xmlns:p14="http://schemas.microsoft.com/office/powerpoint/2010/main" val="22992661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a:t>Titelmasterformat durch Klicken bearbeiten</a:t>
            </a:r>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Textmasterformat bearbeiten</a:t>
            </a:r>
          </a:p>
        </p:txBody>
      </p:sp>
      <p:sp>
        <p:nvSpPr>
          <p:cNvPr id="4" name="Datumsplatzhalter 3"/>
          <p:cNvSpPr>
            <a:spLocks noGrp="1"/>
          </p:cNvSpPr>
          <p:nvPr>
            <p:ph type="dt" sz="half" idx="10"/>
          </p:nvPr>
        </p:nvSpPr>
        <p:spPr/>
        <p:txBody>
          <a:bodyPr/>
          <a:lstStyle/>
          <a:p>
            <a:fld id="{D316B684-E161-4840-93BC-BAF3F623CB47}" type="datetimeFigureOut">
              <a:rPr lang="de-DE" smtClean="0"/>
              <a:t>16.02.2021</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D9BBEC0C-1DD8-4852-81AE-3CE28D4B8FE7}" type="slidenum">
              <a:rPr lang="de-DE" smtClean="0"/>
              <a:t>‹Nr.›</a:t>
            </a:fld>
            <a:endParaRPr lang="de-DE"/>
          </a:p>
        </p:txBody>
      </p:sp>
    </p:spTree>
    <p:extLst>
      <p:ext uri="{BB962C8B-B14F-4D97-AF65-F5344CB8AC3E}">
        <p14:creationId xmlns:p14="http://schemas.microsoft.com/office/powerpoint/2010/main" val="25025718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p:cNvSpPr>
            <a:spLocks noGrp="1"/>
          </p:cNvSpPr>
          <p:nvPr>
            <p:ph type="dt" sz="half" idx="10"/>
          </p:nvPr>
        </p:nvSpPr>
        <p:spPr/>
        <p:txBody>
          <a:bodyPr/>
          <a:lstStyle/>
          <a:p>
            <a:fld id="{D316B684-E161-4840-93BC-BAF3F623CB47}" type="datetimeFigureOut">
              <a:rPr lang="de-DE" smtClean="0"/>
              <a:t>16.02.2021</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D9BBEC0C-1DD8-4852-81AE-3CE28D4B8FE7}" type="slidenum">
              <a:rPr lang="de-DE" smtClean="0"/>
              <a:t>‹Nr.›</a:t>
            </a:fld>
            <a:endParaRPr lang="de-DE"/>
          </a:p>
        </p:txBody>
      </p:sp>
    </p:spTree>
    <p:extLst>
      <p:ext uri="{BB962C8B-B14F-4D97-AF65-F5344CB8AC3E}">
        <p14:creationId xmlns:p14="http://schemas.microsoft.com/office/powerpoint/2010/main" val="37572565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a:t>Titelmasterformat durch Klicken bearbeiten</a:t>
            </a:r>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p:cNvSpPr>
            <a:spLocks noGrp="1"/>
          </p:cNvSpPr>
          <p:nvPr>
            <p:ph type="dt" sz="half" idx="10"/>
          </p:nvPr>
        </p:nvSpPr>
        <p:spPr/>
        <p:txBody>
          <a:bodyPr/>
          <a:lstStyle/>
          <a:p>
            <a:fld id="{D316B684-E161-4840-93BC-BAF3F623CB47}" type="datetimeFigureOut">
              <a:rPr lang="de-DE" smtClean="0"/>
              <a:t>16.02.2021</a:t>
            </a:fld>
            <a:endParaRPr lang="de-DE"/>
          </a:p>
        </p:txBody>
      </p:sp>
      <p:sp>
        <p:nvSpPr>
          <p:cNvPr id="8" name="Fußzeilenplatzhalter 7"/>
          <p:cNvSpPr>
            <a:spLocks noGrp="1"/>
          </p:cNvSpPr>
          <p:nvPr>
            <p:ph type="ftr" sz="quarter" idx="11"/>
          </p:nvPr>
        </p:nvSpPr>
        <p:spPr/>
        <p:txBody>
          <a:bodyPr/>
          <a:lstStyle/>
          <a:p>
            <a:endParaRPr lang="de-DE"/>
          </a:p>
        </p:txBody>
      </p:sp>
      <p:sp>
        <p:nvSpPr>
          <p:cNvPr id="9" name="Foliennummernplatzhalter 8"/>
          <p:cNvSpPr>
            <a:spLocks noGrp="1"/>
          </p:cNvSpPr>
          <p:nvPr>
            <p:ph type="sldNum" sz="quarter" idx="12"/>
          </p:nvPr>
        </p:nvSpPr>
        <p:spPr/>
        <p:txBody>
          <a:bodyPr/>
          <a:lstStyle/>
          <a:p>
            <a:fld id="{D9BBEC0C-1DD8-4852-81AE-3CE28D4B8FE7}" type="slidenum">
              <a:rPr lang="de-DE" smtClean="0"/>
              <a:t>‹Nr.›</a:t>
            </a:fld>
            <a:endParaRPr lang="de-DE"/>
          </a:p>
        </p:txBody>
      </p:sp>
    </p:spTree>
    <p:extLst>
      <p:ext uri="{BB962C8B-B14F-4D97-AF65-F5344CB8AC3E}">
        <p14:creationId xmlns:p14="http://schemas.microsoft.com/office/powerpoint/2010/main" val="18580683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Datumsplatzhalter 2"/>
          <p:cNvSpPr>
            <a:spLocks noGrp="1"/>
          </p:cNvSpPr>
          <p:nvPr>
            <p:ph type="dt" sz="half" idx="10"/>
          </p:nvPr>
        </p:nvSpPr>
        <p:spPr/>
        <p:txBody>
          <a:bodyPr/>
          <a:lstStyle/>
          <a:p>
            <a:fld id="{D316B684-E161-4840-93BC-BAF3F623CB47}" type="datetimeFigureOut">
              <a:rPr lang="de-DE" smtClean="0"/>
              <a:t>16.02.2021</a:t>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lstStyle/>
          <a:p>
            <a:fld id="{D9BBEC0C-1DD8-4852-81AE-3CE28D4B8FE7}" type="slidenum">
              <a:rPr lang="de-DE" smtClean="0"/>
              <a:t>‹Nr.›</a:t>
            </a:fld>
            <a:endParaRPr lang="de-DE"/>
          </a:p>
        </p:txBody>
      </p:sp>
    </p:spTree>
    <p:extLst>
      <p:ext uri="{BB962C8B-B14F-4D97-AF65-F5344CB8AC3E}">
        <p14:creationId xmlns:p14="http://schemas.microsoft.com/office/powerpoint/2010/main" val="39880718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D316B684-E161-4840-93BC-BAF3F623CB47}" type="datetimeFigureOut">
              <a:rPr lang="de-DE" smtClean="0"/>
              <a:t>16.02.2021</a:t>
            </a:fld>
            <a:endParaRPr lang="de-DE"/>
          </a:p>
        </p:txBody>
      </p:sp>
      <p:sp>
        <p:nvSpPr>
          <p:cNvPr id="3" name="Fußzeilenplatzhalter 2"/>
          <p:cNvSpPr>
            <a:spLocks noGrp="1"/>
          </p:cNvSpPr>
          <p:nvPr>
            <p:ph type="ftr" sz="quarter" idx="11"/>
          </p:nvPr>
        </p:nvSpPr>
        <p:spPr/>
        <p:txBody>
          <a:bodyPr/>
          <a:lstStyle/>
          <a:p>
            <a:endParaRPr lang="de-DE"/>
          </a:p>
        </p:txBody>
      </p:sp>
      <p:sp>
        <p:nvSpPr>
          <p:cNvPr id="4" name="Foliennummernplatzhalter 3"/>
          <p:cNvSpPr>
            <a:spLocks noGrp="1"/>
          </p:cNvSpPr>
          <p:nvPr>
            <p:ph type="sldNum" sz="quarter" idx="12"/>
          </p:nvPr>
        </p:nvSpPr>
        <p:spPr/>
        <p:txBody>
          <a:bodyPr/>
          <a:lstStyle/>
          <a:p>
            <a:fld id="{D9BBEC0C-1DD8-4852-81AE-3CE28D4B8FE7}" type="slidenum">
              <a:rPr lang="de-DE" smtClean="0"/>
              <a:t>‹Nr.›</a:t>
            </a:fld>
            <a:endParaRPr lang="de-DE"/>
          </a:p>
        </p:txBody>
      </p:sp>
    </p:spTree>
    <p:extLst>
      <p:ext uri="{BB962C8B-B14F-4D97-AF65-F5344CB8AC3E}">
        <p14:creationId xmlns:p14="http://schemas.microsoft.com/office/powerpoint/2010/main" val="2080260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a:t>Titelmasterformat durch Klicken bearbeiten</a:t>
            </a:r>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Datumsplatzhalter 4"/>
          <p:cNvSpPr>
            <a:spLocks noGrp="1"/>
          </p:cNvSpPr>
          <p:nvPr>
            <p:ph type="dt" sz="half" idx="10"/>
          </p:nvPr>
        </p:nvSpPr>
        <p:spPr/>
        <p:txBody>
          <a:bodyPr/>
          <a:lstStyle/>
          <a:p>
            <a:fld id="{D316B684-E161-4840-93BC-BAF3F623CB47}" type="datetimeFigureOut">
              <a:rPr lang="de-DE" smtClean="0"/>
              <a:t>16.02.2021</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D9BBEC0C-1DD8-4852-81AE-3CE28D4B8FE7}" type="slidenum">
              <a:rPr lang="de-DE" smtClean="0"/>
              <a:t>‹Nr.›</a:t>
            </a:fld>
            <a:endParaRPr lang="de-DE"/>
          </a:p>
        </p:txBody>
      </p:sp>
    </p:spTree>
    <p:extLst>
      <p:ext uri="{BB962C8B-B14F-4D97-AF65-F5344CB8AC3E}">
        <p14:creationId xmlns:p14="http://schemas.microsoft.com/office/powerpoint/2010/main" val="32393408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a:t>Titelmasterformat durch Klicken bearbeiten</a:t>
            </a:r>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Datumsplatzhalter 4"/>
          <p:cNvSpPr>
            <a:spLocks noGrp="1"/>
          </p:cNvSpPr>
          <p:nvPr>
            <p:ph type="dt" sz="half" idx="10"/>
          </p:nvPr>
        </p:nvSpPr>
        <p:spPr/>
        <p:txBody>
          <a:bodyPr/>
          <a:lstStyle/>
          <a:p>
            <a:fld id="{D316B684-E161-4840-93BC-BAF3F623CB47}" type="datetimeFigureOut">
              <a:rPr lang="de-DE" smtClean="0"/>
              <a:t>16.02.2021</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D9BBEC0C-1DD8-4852-81AE-3CE28D4B8FE7}" type="slidenum">
              <a:rPr lang="de-DE" smtClean="0"/>
              <a:t>‹Nr.›</a:t>
            </a:fld>
            <a:endParaRPr lang="de-DE"/>
          </a:p>
        </p:txBody>
      </p:sp>
    </p:spTree>
    <p:extLst>
      <p:ext uri="{BB962C8B-B14F-4D97-AF65-F5344CB8AC3E}">
        <p14:creationId xmlns:p14="http://schemas.microsoft.com/office/powerpoint/2010/main" val="7138461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14000"/>
          </a:blip>
          <a:srcRect/>
          <a:tile tx="0" ty="0" sx="100000" sy="100000" flip="none" algn="tl"/>
        </a:blipFill>
        <a:effectLst/>
      </p:bgPr>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e-DE"/>
              <a:t>Titelmasterformat durch Klicken bearbeiten</a:t>
            </a:r>
          </a:p>
        </p:txBody>
      </p:sp>
      <p:sp>
        <p:nvSpPr>
          <p:cNvPr id="3" name="Textplatzhalt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316B684-E161-4840-93BC-BAF3F623CB47}" type="datetimeFigureOut">
              <a:rPr lang="de-DE" smtClean="0"/>
              <a:t>16.02.2021</a:t>
            </a:fld>
            <a:endParaRPr lang="de-DE"/>
          </a:p>
        </p:txBody>
      </p:sp>
      <p:sp>
        <p:nvSpPr>
          <p:cNvPr id="5" name="Fußzeilenplatzhalt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9BBEC0C-1DD8-4852-81AE-3CE28D4B8FE7}" type="slidenum">
              <a:rPr lang="de-DE" smtClean="0"/>
              <a:t>‹Nr.›</a:t>
            </a:fld>
            <a:endParaRPr lang="de-DE"/>
          </a:p>
        </p:txBody>
      </p:sp>
    </p:spTree>
    <p:extLst>
      <p:ext uri="{BB962C8B-B14F-4D97-AF65-F5344CB8AC3E}">
        <p14:creationId xmlns:p14="http://schemas.microsoft.com/office/powerpoint/2010/main" val="210366707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3.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5.jpeg"/><Relationship Id="rId2" Type="http://schemas.openxmlformats.org/officeDocument/2006/relationships/image" Target="../media/image24.jpeg"/><Relationship Id="rId1" Type="http://schemas.openxmlformats.org/officeDocument/2006/relationships/slideLayout" Target="../slideLayouts/slideLayout2.xml"/><Relationship Id="rId5" Type="http://schemas.openxmlformats.org/officeDocument/2006/relationships/image" Target="../media/image27.jpeg"/><Relationship Id="rId4" Type="http://schemas.openxmlformats.org/officeDocument/2006/relationships/image" Target="../media/image26.jpeg"/></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image" Target="../media/image15.jpeg"/><Relationship Id="rId3" Type="http://schemas.openxmlformats.org/officeDocument/2006/relationships/image" Target="../media/image10.jpeg"/><Relationship Id="rId7" Type="http://schemas.openxmlformats.org/officeDocument/2006/relationships/image" Target="../media/image14.jpeg"/><Relationship Id="rId2" Type="http://schemas.openxmlformats.org/officeDocument/2006/relationships/image" Target="../media/image9.jpeg"/><Relationship Id="rId1" Type="http://schemas.openxmlformats.org/officeDocument/2006/relationships/slideLayout" Target="../slideLayouts/slideLayout2.xml"/><Relationship Id="rId6" Type="http://schemas.openxmlformats.org/officeDocument/2006/relationships/image" Target="../media/image13.jpeg"/><Relationship Id="rId5" Type="http://schemas.openxmlformats.org/officeDocument/2006/relationships/image" Target="../media/image12.jpeg"/><Relationship Id="rId4" Type="http://schemas.openxmlformats.org/officeDocument/2006/relationships/image" Target="../media/image11.jpeg"/></Relationships>
</file>

<file path=ppt/slides/_rels/slide9.xml.rels><?xml version="1.0" encoding="UTF-8" standalone="yes"?>
<Relationships xmlns="http://schemas.openxmlformats.org/package/2006/relationships"><Relationship Id="rId8" Type="http://schemas.openxmlformats.org/officeDocument/2006/relationships/image" Target="../media/image22.jpeg"/><Relationship Id="rId3" Type="http://schemas.openxmlformats.org/officeDocument/2006/relationships/image" Target="../media/image17.jpeg"/><Relationship Id="rId7" Type="http://schemas.openxmlformats.org/officeDocument/2006/relationships/image" Target="../media/image21.jpeg"/><Relationship Id="rId2" Type="http://schemas.openxmlformats.org/officeDocument/2006/relationships/image" Target="../media/image16.jpeg"/><Relationship Id="rId1" Type="http://schemas.openxmlformats.org/officeDocument/2006/relationships/slideLayout" Target="../slideLayouts/slideLayout2.xml"/><Relationship Id="rId6" Type="http://schemas.openxmlformats.org/officeDocument/2006/relationships/image" Target="../media/image20.jpeg"/><Relationship Id="rId5" Type="http://schemas.openxmlformats.org/officeDocument/2006/relationships/image" Target="../media/image19.jpeg"/><Relationship Id="rId4" Type="http://schemas.openxmlformats.org/officeDocument/2006/relationships/image" Target="../media/image18.jpe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cstate="email">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Titel 1"/>
          <p:cNvSpPr>
            <a:spLocks noGrp="1"/>
          </p:cNvSpPr>
          <p:nvPr>
            <p:ph type="ctrTitle"/>
          </p:nvPr>
        </p:nvSpPr>
        <p:spPr>
          <a:xfrm>
            <a:off x="539552" y="2132856"/>
            <a:ext cx="7772400" cy="821953"/>
          </a:xfrm>
        </p:spPr>
        <p:txBody>
          <a:bodyPr/>
          <a:lstStyle/>
          <a:p>
            <a:r>
              <a:rPr lang="de-DE" b="1" dirty="0">
                <a:latin typeface="Arial Rounded MT Bold" panose="020F0704030504030204" pitchFamily="34" charset="0"/>
              </a:rPr>
              <a:t>Fachbereich Physik</a:t>
            </a:r>
          </a:p>
        </p:txBody>
      </p:sp>
      <p:sp>
        <p:nvSpPr>
          <p:cNvPr id="3" name="Untertitel 2"/>
          <p:cNvSpPr>
            <a:spLocks noGrp="1"/>
          </p:cNvSpPr>
          <p:nvPr>
            <p:ph type="subTitle" idx="1"/>
          </p:nvPr>
        </p:nvSpPr>
        <p:spPr>
          <a:xfrm>
            <a:off x="827584" y="4293096"/>
            <a:ext cx="7344816" cy="1058306"/>
          </a:xfrm>
        </p:spPr>
        <p:txBody>
          <a:bodyPr>
            <a:normAutofit/>
          </a:bodyPr>
          <a:lstStyle/>
          <a:p>
            <a:r>
              <a:rPr lang="de-DE" sz="2800" b="1" dirty="0">
                <a:solidFill>
                  <a:schemeClr val="tx1"/>
                </a:solidFill>
                <a:latin typeface="Comic Sans MS" panose="030F0702030302020204" pitchFamily="66" charset="0"/>
              </a:rPr>
              <a:t>am Dietrich Bonhoeffer Gymnasium</a:t>
            </a:r>
          </a:p>
        </p:txBody>
      </p:sp>
    </p:spTree>
    <p:extLst>
      <p:ext uri="{BB962C8B-B14F-4D97-AF65-F5344CB8AC3E}">
        <p14:creationId xmlns:p14="http://schemas.microsoft.com/office/powerpoint/2010/main" val="38670309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cstate="email">
            <a:alphaModFix amt="37000"/>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sz="3200" dirty="0">
                <a:latin typeface="Arial Rounded MT Bold" panose="020F0704030504030204" pitchFamily="34" charset="0"/>
              </a:rPr>
              <a:t>Astronomie</a:t>
            </a:r>
          </a:p>
        </p:txBody>
      </p:sp>
      <p:sp>
        <p:nvSpPr>
          <p:cNvPr id="3" name="Inhaltsplatzhalter 2"/>
          <p:cNvSpPr>
            <a:spLocks noGrp="1"/>
          </p:cNvSpPr>
          <p:nvPr>
            <p:ph idx="1"/>
          </p:nvPr>
        </p:nvSpPr>
        <p:spPr>
          <a:xfrm>
            <a:off x="467544" y="1268760"/>
            <a:ext cx="8229600" cy="4824536"/>
          </a:xfrm>
        </p:spPr>
        <p:txBody>
          <a:bodyPr>
            <a:noAutofit/>
          </a:bodyPr>
          <a:lstStyle/>
          <a:p>
            <a:pPr>
              <a:lnSpc>
                <a:spcPct val="150000"/>
              </a:lnSpc>
            </a:pPr>
            <a:r>
              <a:rPr lang="de-DE" sz="1400" dirty="0">
                <a:latin typeface="Arial Rounded MT Bold" panose="020F0704030504030204" pitchFamily="34" charset="0"/>
              </a:rPr>
              <a:t>Das faszinierende Thema Astronomie taucht im Bildungsplan des Gymnasiums hauptsächlich an zwei Stellen auf. Zum einen als</a:t>
            </a:r>
          </a:p>
          <a:p>
            <a:pPr marL="0" indent="0">
              <a:lnSpc>
                <a:spcPct val="150000"/>
              </a:lnSpc>
              <a:buNone/>
            </a:pPr>
            <a:r>
              <a:rPr lang="de-DE" sz="1400" dirty="0">
                <a:latin typeface="Arial Rounded MT Bold" panose="020F0704030504030204" pitchFamily="34" charset="0"/>
              </a:rPr>
              <a:t>	</a:t>
            </a:r>
            <a:r>
              <a:rPr lang="de-DE" sz="1400" b="1" dirty="0">
                <a:latin typeface="Arial Rounded MT Bold" panose="020F0704030504030204" pitchFamily="34" charset="0"/>
              </a:rPr>
              <a:t>Basisfach Physik mit astrophysikalischem Schwerpunkt  </a:t>
            </a:r>
            <a:r>
              <a:rPr lang="de-DE" sz="1400" dirty="0">
                <a:latin typeface="Arial Rounded MT Bold" panose="020F0704030504030204" pitchFamily="34" charset="0"/>
              </a:rPr>
              <a:t>und als</a:t>
            </a:r>
          </a:p>
          <a:p>
            <a:pPr marL="0" indent="0">
              <a:lnSpc>
                <a:spcPct val="150000"/>
              </a:lnSpc>
              <a:buNone/>
            </a:pPr>
            <a:r>
              <a:rPr lang="de-DE" sz="1400" dirty="0">
                <a:latin typeface="Arial Rounded MT Bold" panose="020F0704030504030204" pitchFamily="34" charset="0"/>
              </a:rPr>
              <a:t>	</a:t>
            </a:r>
            <a:r>
              <a:rPr lang="de-DE" sz="1400" b="1" dirty="0">
                <a:latin typeface="Arial Rounded MT Bold" panose="020F0704030504030204" pitchFamily="34" charset="0"/>
              </a:rPr>
              <a:t>freiwilliges Wahlfach Astronomie in der Kursstufe.</a:t>
            </a:r>
          </a:p>
          <a:p>
            <a:pPr>
              <a:lnSpc>
                <a:spcPct val="150000"/>
              </a:lnSpc>
            </a:pPr>
            <a:endParaRPr lang="de-DE" sz="1400" dirty="0">
              <a:latin typeface="Arial Rounded MT Bold" panose="020F0704030504030204" pitchFamily="34" charset="0"/>
            </a:endParaRPr>
          </a:p>
          <a:p>
            <a:pPr>
              <a:lnSpc>
                <a:spcPct val="150000"/>
              </a:lnSpc>
            </a:pPr>
            <a:r>
              <a:rPr lang="de-DE" sz="1400" dirty="0">
                <a:latin typeface="Arial Rounded MT Bold" panose="020F0704030504030204" pitchFamily="34" charset="0"/>
              </a:rPr>
              <a:t>Das inhaltliche Spektrum reicht von der Beschäftigung mit dem erdnächsten Begleiter, dem Mond,   über die Untersuchung der Eigenschaften von Sternen bis zu kosmologischen Phänomenen und Fragestellungen.</a:t>
            </a:r>
          </a:p>
          <a:p>
            <a:pPr>
              <a:lnSpc>
                <a:spcPct val="150000"/>
              </a:lnSpc>
            </a:pPr>
            <a:endParaRPr lang="de-DE" sz="1400" dirty="0">
              <a:latin typeface="Arial Rounded MT Bold" panose="020F0704030504030204" pitchFamily="34" charset="0"/>
            </a:endParaRPr>
          </a:p>
          <a:p>
            <a:pPr>
              <a:lnSpc>
                <a:spcPct val="150000"/>
              </a:lnSpc>
            </a:pPr>
            <a:r>
              <a:rPr lang="de-DE" sz="1400" dirty="0">
                <a:latin typeface="Arial Rounded MT Bold" panose="020F0704030504030204" pitchFamily="34" charset="0"/>
              </a:rPr>
              <a:t>Die Beobachtung unseres Sternhimmels und die Beschäftigung mit astronomischen Phänomenen übt auf viele </a:t>
            </a:r>
            <a:r>
              <a:rPr lang="de-DE" sz="1400" dirty="0" err="1">
                <a:latin typeface="Arial Rounded MT Bold" panose="020F0704030504030204" pitchFamily="34" charset="0"/>
              </a:rPr>
              <a:t>SchülerInnen</a:t>
            </a:r>
            <a:r>
              <a:rPr lang="de-DE" sz="1400" dirty="0">
                <a:latin typeface="Arial Rounded MT Bold" panose="020F0704030504030204" pitchFamily="34" charset="0"/>
              </a:rPr>
              <a:t> eine unvergleichliche Faszination aus – diese zu fördern und auf wissenschaftliche Füße zu stellen betrachten wir als Hauptaufgabe des  </a:t>
            </a:r>
            <a:r>
              <a:rPr lang="de-DE" sz="1400" dirty="0" err="1">
                <a:latin typeface="Arial Rounded MT Bold" panose="020F0704030504030204" pitchFamily="34" charset="0"/>
              </a:rPr>
              <a:t>Astronomieunterrichts</a:t>
            </a:r>
            <a:r>
              <a:rPr lang="de-DE" sz="1400" dirty="0">
                <a:latin typeface="Arial Rounded MT Bold" panose="020F0704030504030204" pitchFamily="34" charset="0"/>
              </a:rPr>
              <a:t>.</a:t>
            </a:r>
          </a:p>
          <a:p>
            <a:endParaRPr lang="de-DE" sz="1400" dirty="0">
              <a:latin typeface="Arial Rounded MT Bold" panose="020F0704030504030204" pitchFamily="34" charset="0"/>
            </a:endParaRPr>
          </a:p>
          <a:p>
            <a:pPr marL="0" indent="0">
              <a:buNone/>
            </a:pPr>
            <a:r>
              <a:rPr lang="de-DE" sz="1400" dirty="0">
                <a:latin typeface="Arial Rounded MT Bold" panose="020F0704030504030204" pitchFamily="34" charset="0"/>
              </a:rPr>
              <a:t>	</a:t>
            </a:r>
          </a:p>
        </p:txBody>
      </p:sp>
      <p:sp>
        <p:nvSpPr>
          <p:cNvPr id="4" name="Textfeld 3"/>
          <p:cNvSpPr txBox="1"/>
          <p:nvPr/>
        </p:nvSpPr>
        <p:spPr>
          <a:xfrm>
            <a:off x="5724128" y="6237311"/>
            <a:ext cx="2952328" cy="246221"/>
          </a:xfrm>
          <a:prstGeom prst="rect">
            <a:avLst/>
          </a:prstGeom>
          <a:noFill/>
        </p:spPr>
        <p:txBody>
          <a:bodyPr wrap="square" rtlCol="0">
            <a:spAutoFit/>
          </a:bodyPr>
          <a:lstStyle/>
          <a:p>
            <a:r>
              <a:rPr lang="de-DE" sz="1000" dirty="0">
                <a:latin typeface="Arial Rounded MT Bold" panose="020F0704030504030204" pitchFamily="34" charset="0"/>
              </a:rPr>
              <a:t>Hintergrund:  Magic-Teleskop auf  La Palma</a:t>
            </a:r>
          </a:p>
        </p:txBody>
      </p:sp>
    </p:spTree>
    <p:extLst>
      <p:ext uri="{BB962C8B-B14F-4D97-AF65-F5344CB8AC3E}">
        <p14:creationId xmlns:p14="http://schemas.microsoft.com/office/powerpoint/2010/main" val="25126298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Grafik 11"/>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4592081" y="3428999"/>
            <a:ext cx="4623927" cy="3483005"/>
          </a:xfrm>
          <a:prstGeom prst="rect">
            <a:avLst/>
          </a:prstGeom>
        </p:spPr>
      </p:pic>
      <p:pic>
        <p:nvPicPr>
          <p:cNvPr id="15" name="Grafik 14"/>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4592081" y="-44068"/>
            <a:ext cx="4593896" cy="3545075"/>
          </a:xfrm>
          <a:prstGeom prst="rect">
            <a:avLst/>
          </a:prstGeom>
        </p:spPr>
      </p:pic>
      <p:pic>
        <p:nvPicPr>
          <p:cNvPr id="10" name="Grafik 9"/>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108520" y="3429000"/>
            <a:ext cx="4752528" cy="3483005"/>
          </a:xfrm>
          <a:prstGeom prst="rect">
            <a:avLst/>
          </a:prstGeom>
        </p:spPr>
      </p:pic>
      <p:pic>
        <p:nvPicPr>
          <p:cNvPr id="6" name="Inhaltsplatzhalter 5"/>
          <p:cNvPicPr>
            <a:picLocks noGrp="1" noChangeAspect="1"/>
          </p:cNvPicPr>
          <p:nvPr>
            <p:ph idx="1"/>
          </p:nvPr>
        </p:nvPicPr>
        <p:blipFill>
          <a:blip r:embed="rId5" cstate="email">
            <a:extLst>
              <a:ext uri="{28A0092B-C50C-407E-A947-70E740481C1C}">
                <a14:useLocalDpi xmlns:a14="http://schemas.microsoft.com/office/drawing/2010/main"/>
              </a:ext>
            </a:extLst>
          </a:blip>
          <a:stretch>
            <a:fillRect/>
          </a:stretch>
        </p:blipFill>
        <p:spPr>
          <a:xfrm>
            <a:off x="-10277" y="-7709"/>
            <a:ext cx="4654285" cy="3490715"/>
          </a:xfrm>
        </p:spPr>
      </p:pic>
      <p:sp>
        <p:nvSpPr>
          <p:cNvPr id="7" name="Textfeld 6"/>
          <p:cNvSpPr txBox="1"/>
          <p:nvPr/>
        </p:nvSpPr>
        <p:spPr>
          <a:xfrm>
            <a:off x="161764" y="188640"/>
            <a:ext cx="2160240" cy="246221"/>
          </a:xfrm>
          <a:prstGeom prst="rect">
            <a:avLst/>
          </a:prstGeom>
          <a:noFill/>
        </p:spPr>
        <p:txBody>
          <a:bodyPr wrap="square" rtlCol="0">
            <a:spAutoFit/>
          </a:bodyPr>
          <a:lstStyle/>
          <a:p>
            <a:r>
              <a:rPr lang="de-DE" sz="1000" dirty="0">
                <a:solidFill>
                  <a:schemeClr val="bg1"/>
                </a:solidFill>
                <a:latin typeface="Arial Rounded MT Bold" panose="020F0704030504030204" pitchFamily="34" charset="0"/>
              </a:rPr>
              <a:t>Sonnenfinsternis – März 2015</a:t>
            </a:r>
          </a:p>
        </p:txBody>
      </p:sp>
      <p:sp>
        <p:nvSpPr>
          <p:cNvPr id="2" name="Titel 1"/>
          <p:cNvSpPr>
            <a:spLocks noGrp="1"/>
          </p:cNvSpPr>
          <p:nvPr>
            <p:ph type="title"/>
          </p:nvPr>
        </p:nvSpPr>
        <p:spPr>
          <a:xfrm>
            <a:off x="476064" y="2817078"/>
            <a:ext cx="8229600" cy="706090"/>
          </a:xfrm>
        </p:spPr>
        <p:txBody>
          <a:bodyPr>
            <a:normAutofit/>
          </a:bodyPr>
          <a:lstStyle/>
          <a:p>
            <a:r>
              <a:rPr lang="de-DE" sz="2800" dirty="0">
                <a:solidFill>
                  <a:schemeClr val="bg1"/>
                </a:solidFill>
                <a:latin typeface="Arial Rounded MT Bold" panose="020F0704030504030204" pitchFamily="34" charset="0"/>
              </a:rPr>
              <a:t>Astronomische Beobachtungen</a:t>
            </a:r>
          </a:p>
        </p:txBody>
      </p:sp>
      <p:sp>
        <p:nvSpPr>
          <p:cNvPr id="11" name="Rechteck 10"/>
          <p:cNvSpPr/>
          <p:nvPr/>
        </p:nvSpPr>
        <p:spPr>
          <a:xfrm>
            <a:off x="101545" y="6475849"/>
            <a:ext cx="2194832" cy="246221"/>
          </a:xfrm>
          <a:prstGeom prst="rect">
            <a:avLst/>
          </a:prstGeom>
        </p:spPr>
        <p:txBody>
          <a:bodyPr wrap="none">
            <a:spAutoFit/>
          </a:bodyPr>
          <a:lstStyle/>
          <a:p>
            <a:r>
              <a:rPr lang="de-DE" sz="1000" dirty="0">
                <a:solidFill>
                  <a:schemeClr val="bg1"/>
                </a:solidFill>
                <a:latin typeface="Arial Rounded MT Bold" panose="020F0704030504030204" pitchFamily="34" charset="0"/>
              </a:rPr>
              <a:t>Merkurtransit – September 2016</a:t>
            </a:r>
          </a:p>
        </p:txBody>
      </p:sp>
      <p:cxnSp>
        <p:nvCxnSpPr>
          <p:cNvPr id="14" name="Gerade Verbindung mit Pfeil 13"/>
          <p:cNvCxnSpPr/>
          <p:nvPr/>
        </p:nvCxnSpPr>
        <p:spPr>
          <a:xfrm flipH="1">
            <a:off x="2483768" y="4869160"/>
            <a:ext cx="360040" cy="7920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6" name="Rechteck 15"/>
          <p:cNvSpPr/>
          <p:nvPr/>
        </p:nvSpPr>
        <p:spPr>
          <a:xfrm>
            <a:off x="7236296" y="198375"/>
            <a:ext cx="1710725" cy="246221"/>
          </a:xfrm>
          <a:prstGeom prst="rect">
            <a:avLst/>
          </a:prstGeom>
        </p:spPr>
        <p:txBody>
          <a:bodyPr wrap="none">
            <a:spAutoFit/>
          </a:bodyPr>
          <a:lstStyle/>
          <a:p>
            <a:r>
              <a:rPr lang="de-DE" sz="1000" dirty="0">
                <a:solidFill>
                  <a:schemeClr val="bg1"/>
                </a:solidFill>
                <a:latin typeface="Arial Rounded MT Bold" panose="020F0704030504030204" pitchFamily="34" charset="0"/>
              </a:rPr>
              <a:t>Andromeda Galaxie M31</a:t>
            </a:r>
          </a:p>
        </p:txBody>
      </p:sp>
      <p:sp>
        <p:nvSpPr>
          <p:cNvPr id="17" name="Rechteck 16"/>
          <p:cNvSpPr/>
          <p:nvPr/>
        </p:nvSpPr>
        <p:spPr>
          <a:xfrm>
            <a:off x="7084682" y="6370409"/>
            <a:ext cx="1798890" cy="246221"/>
          </a:xfrm>
          <a:prstGeom prst="rect">
            <a:avLst/>
          </a:prstGeom>
        </p:spPr>
        <p:txBody>
          <a:bodyPr wrap="none">
            <a:spAutoFit/>
          </a:bodyPr>
          <a:lstStyle/>
          <a:p>
            <a:r>
              <a:rPr lang="de-DE" sz="1000" dirty="0">
                <a:solidFill>
                  <a:schemeClr val="bg1"/>
                </a:solidFill>
                <a:latin typeface="Arial Rounded MT Bold" panose="020F0704030504030204" pitchFamily="34" charset="0"/>
              </a:rPr>
              <a:t>Mondfinsternis – Juli 2018</a:t>
            </a:r>
          </a:p>
        </p:txBody>
      </p:sp>
    </p:spTree>
    <p:extLst>
      <p:ext uri="{BB962C8B-B14F-4D97-AF65-F5344CB8AC3E}">
        <p14:creationId xmlns:p14="http://schemas.microsoft.com/office/powerpoint/2010/main" val="15524198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cstate="email">
            <a:alphaModFix amt="33000"/>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Titel 1"/>
          <p:cNvSpPr>
            <a:spLocks noGrp="1"/>
          </p:cNvSpPr>
          <p:nvPr>
            <p:ph type="title"/>
          </p:nvPr>
        </p:nvSpPr>
        <p:spPr>
          <a:xfrm>
            <a:off x="467544" y="548680"/>
            <a:ext cx="8229600" cy="1143000"/>
          </a:xfrm>
        </p:spPr>
        <p:txBody>
          <a:bodyPr>
            <a:noAutofit/>
          </a:bodyPr>
          <a:lstStyle/>
          <a:p>
            <a:r>
              <a:rPr lang="de-DE" sz="2800" dirty="0">
                <a:latin typeface="Arial Rounded MT Bold" panose="020F0704030504030204" pitchFamily="34" charset="0"/>
              </a:rPr>
              <a:t>Inhalt</a:t>
            </a:r>
          </a:p>
        </p:txBody>
      </p:sp>
      <p:sp>
        <p:nvSpPr>
          <p:cNvPr id="3" name="Inhaltsplatzhalter 2"/>
          <p:cNvSpPr>
            <a:spLocks noGrp="1"/>
          </p:cNvSpPr>
          <p:nvPr>
            <p:ph idx="1"/>
          </p:nvPr>
        </p:nvSpPr>
        <p:spPr>
          <a:xfrm>
            <a:off x="457200" y="1916832"/>
            <a:ext cx="8229600" cy="4209331"/>
          </a:xfrm>
        </p:spPr>
        <p:txBody>
          <a:bodyPr>
            <a:normAutofit/>
          </a:bodyPr>
          <a:lstStyle/>
          <a:p>
            <a:pPr algn="ctr">
              <a:lnSpc>
                <a:spcPct val="150000"/>
              </a:lnSpc>
            </a:pPr>
            <a:r>
              <a:rPr lang="de-DE" sz="2400" dirty="0">
                <a:latin typeface="Arial Rounded MT Bold" panose="020F0704030504030204" pitchFamily="34" charset="0"/>
              </a:rPr>
              <a:t>Allgemeine Informationen</a:t>
            </a:r>
          </a:p>
          <a:p>
            <a:pPr algn="ctr">
              <a:lnSpc>
                <a:spcPct val="150000"/>
              </a:lnSpc>
            </a:pPr>
            <a:r>
              <a:rPr lang="de-DE" sz="2400" dirty="0">
                <a:latin typeface="Arial Rounded MT Bold" panose="020F0704030504030204" pitchFamily="34" charset="0"/>
              </a:rPr>
              <a:t>Ziele des Physikunterrichts</a:t>
            </a:r>
          </a:p>
          <a:p>
            <a:pPr algn="ctr">
              <a:lnSpc>
                <a:spcPct val="150000"/>
              </a:lnSpc>
            </a:pPr>
            <a:r>
              <a:rPr lang="de-DE" sz="2400" dirty="0">
                <a:latin typeface="Arial Rounded MT Bold" panose="020F0704030504030204" pitchFamily="34" charset="0"/>
              </a:rPr>
              <a:t>Tag der offenen Tür „Physikzimmer“</a:t>
            </a:r>
          </a:p>
          <a:p>
            <a:pPr algn="ctr">
              <a:lnSpc>
                <a:spcPct val="150000"/>
              </a:lnSpc>
            </a:pPr>
            <a:r>
              <a:rPr lang="de-DE" sz="2400" dirty="0">
                <a:latin typeface="Arial Rounded MT Bold" panose="020F0704030504030204" pitchFamily="34" charset="0"/>
              </a:rPr>
              <a:t>Tag der offenen Tür „Physikshow“</a:t>
            </a:r>
          </a:p>
          <a:p>
            <a:pPr algn="ctr">
              <a:lnSpc>
                <a:spcPct val="150000"/>
              </a:lnSpc>
            </a:pPr>
            <a:r>
              <a:rPr lang="de-DE" sz="2400" dirty="0">
                <a:latin typeface="Arial Rounded MT Bold" panose="020F0704030504030204" pitchFamily="34" charset="0"/>
              </a:rPr>
              <a:t>Astronomie</a:t>
            </a:r>
          </a:p>
        </p:txBody>
      </p:sp>
    </p:spTree>
    <p:extLst>
      <p:ext uri="{BB962C8B-B14F-4D97-AF65-F5344CB8AC3E}">
        <p14:creationId xmlns:p14="http://schemas.microsoft.com/office/powerpoint/2010/main" val="15393721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cstate="email">
            <a:alphaModFix amt="30000"/>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sz="2800" b="1" dirty="0">
                <a:latin typeface="Arial Rounded MT Bold" panose="020F0704030504030204" pitchFamily="34" charset="0"/>
              </a:rPr>
              <a:t>Allgemeine Informationen</a:t>
            </a:r>
          </a:p>
        </p:txBody>
      </p:sp>
      <p:sp>
        <p:nvSpPr>
          <p:cNvPr id="3" name="Inhaltsplatzhalter 2"/>
          <p:cNvSpPr>
            <a:spLocks noGrp="1"/>
          </p:cNvSpPr>
          <p:nvPr>
            <p:ph idx="1"/>
          </p:nvPr>
        </p:nvSpPr>
        <p:spPr>
          <a:xfrm>
            <a:off x="395536" y="1412776"/>
            <a:ext cx="8229600" cy="4392488"/>
          </a:xfrm>
          <a:effectLst>
            <a:glow rad="127000">
              <a:schemeClr val="accent1">
                <a:alpha val="0"/>
              </a:schemeClr>
            </a:glow>
          </a:effectLst>
        </p:spPr>
        <p:txBody>
          <a:bodyPr>
            <a:normAutofit/>
          </a:bodyPr>
          <a:lstStyle/>
          <a:p>
            <a:pPr>
              <a:lnSpc>
                <a:spcPct val="150000"/>
              </a:lnSpc>
            </a:pPr>
            <a:r>
              <a:rPr lang="de-DE" sz="1400" dirty="0">
                <a:latin typeface="Arial Rounded MT Bold" panose="020F0704030504030204" pitchFamily="34" charset="0"/>
              </a:rPr>
              <a:t>Physik wird am Dietrich Bonhoeffer Gymnasium von </a:t>
            </a:r>
            <a:r>
              <a:rPr lang="de-DE" sz="1400" b="1" dirty="0">
                <a:latin typeface="Arial Rounded MT Bold" panose="020F0704030504030204" pitchFamily="34" charset="0"/>
              </a:rPr>
              <a:t>Klasse 7 bis Klasse 10 zweistündig </a:t>
            </a:r>
            <a:r>
              <a:rPr lang="de-DE" sz="1400" dirty="0">
                <a:latin typeface="Arial Rounded MT Bold" panose="020F0704030504030204" pitchFamily="34" charset="0"/>
              </a:rPr>
              <a:t>unterrichtet.</a:t>
            </a:r>
          </a:p>
          <a:p>
            <a:pPr>
              <a:lnSpc>
                <a:spcPct val="150000"/>
              </a:lnSpc>
            </a:pPr>
            <a:endParaRPr lang="de-DE" sz="1400" dirty="0">
              <a:latin typeface="Arial Rounded MT Bold" panose="020F0704030504030204" pitchFamily="34" charset="0"/>
            </a:endParaRPr>
          </a:p>
          <a:p>
            <a:pPr marL="342900" lvl="1" indent="-342900">
              <a:lnSpc>
                <a:spcPct val="150000"/>
              </a:lnSpc>
              <a:buFont typeface="Arial" panose="020B0604020202020204" pitchFamily="34" charset="0"/>
              <a:buChar char="•"/>
            </a:pPr>
            <a:r>
              <a:rPr lang="de-DE" sz="1400" dirty="0">
                <a:latin typeface="Arial Rounded MT Bold" panose="020F0704030504030204" pitchFamily="34" charset="0"/>
              </a:rPr>
              <a:t>In der </a:t>
            </a:r>
            <a:r>
              <a:rPr lang="de-DE" sz="1400" b="1" dirty="0">
                <a:latin typeface="Arial Rounded MT Bold" panose="020F0704030504030204" pitchFamily="34" charset="0"/>
              </a:rPr>
              <a:t>Kursstufe</a:t>
            </a:r>
            <a:r>
              <a:rPr lang="de-DE" sz="1400" dirty="0">
                <a:latin typeface="Arial Rounded MT Bold" panose="020F0704030504030204" pitchFamily="34" charset="0"/>
              </a:rPr>
              <a:t> können die </a:t>
            </a:r>
            <a:r>
              <a:rPr lang="de-DE" sz="1400" dirty="0" err="1">
                <a:latin typeface="Arial Rounded MT Bold" panose="020F0704030504030204" pitchFamily="34" charset="0"/>
              </a:rPr>
              <a:t>SchülerInnen</a:t>
            </a:r>
            <a:r>
              <a:rPr lang="de-DE" sz="1400" dirty="0">
                <a:latin typeface="Arial Rounded MT Bold" panose="020F0704030504030204" pitchFamily="34" charset="0"/>
              </a:rPr>
              <a:t> das </a:t>
            </a:r>
            <a:r>
              <a:rPr lang="de-DE" sz="1400" b="1" dirty="0">
                <a:latin typeface="Arial Rounded MT Bold" panose="020F0704030504030204" pitchFamily="34" charset="0"/>
              </a:rPr>
              <a:t>Leistungsfach (5-stündig)  </a:t>
            </a:r>
            <a:r>
              <a:rPr lang="de-DE" sz="1400" dirty="0">
                <a:latin typeface="Arial Rounded MT Bold" panose="020F0704030504030204" pitchFamily="34" charset="0"/>
              </a:rPr>
              <a:t>oder das </a:t>
            </a:r>
            <a:r>
              <a:rPr lang="de-DE" sz="1400" b="1" dirty="0">
                <a:latin typeface="Arial Rounded MT Bold" panose="020F0704030504030204" pitchFamily="34" charset="0"/>
              </a:rPr>
              <a:t>Basisfach (3-stündig)  </a:t>
            </a:r>
            <a:r>
              <a:rPr lang="de-DE" sz="1400" dirty="0">
                <a:latin typeface="Arial Rounded MT Bold" panose="020F0704030504030204" pitchFamily="34" charset="0"/>
              </a:rPr>
              <a:t>wählen. Eine Plicht zur Wahl von Physik besteht nicht.</a:t>
            </a:r>
          </a:p>
          <a:p>
            <a:pPr marL="342900" lvl="1" indent="-342900">
              <a:lnSpc>
                <a:spcPct val="150000"/>
              </a:lnSpc>
              <a:buFont typeface="Arial" panose="020B0604020202020204" pitchFamily="34" charset="0"/>
              <a:buChar char="•"/>
            </a:pPr>
            <a:endParaRPr lang="de-DE" sz="1400" dirty="0">
              <a:latin typeface="Arial Rounded MT Bold" panose="020F0704030504030204" pitchFamily="34" charset="0"/>
            </a:endParaRPr>
          </a:p>
          <a:p>
            <a:pPr marL="342900" lvl="1" indent="-342900">
              <a:lnSpc>
                <a:spcPct val="150000"/>
              </a:lnSpc>
              <a:buFont typeface="Arial" panose="020B0604020202020204" pitchFamily="34" charset="0"/>
              <a:buChar char="•"/>
            </a:pPr>
            <a:r>
              <a:rPr lang="de-DE" sz="1400" dirty="0">
                <a:latin typeface="Arial Rounded MT Bold" panose="020F0704030504030204" pitchFamily="34" charset="0"/>
              </a:rPr>
              <a:t>Es gibt die Möglichkeit in der Kursstufe das </a:t>
            </a:r>
            <a:r>
              <a:rPr lang="de-DE" sz="1400" b="1" dirty="0">
                <a:latin typeface="Arial Rounded MT Bold" panose="020F0704030504030204" pitchFamily="34" charset="0"/>
              </a:rPr>
              <a:t>Wahlfach Astronomie </a:t>
            </a:r>
            <a:r>
              <a:rPr lang="de-DE" sz="1400" dirty="0">
                <a:latin typeface="Arial Rounded MT Bold" panose="020F0704030504030204" pitchFamily="34" charset="0"/>
              </a:rPr>
              <a:t>zu belegen.</a:t>
            </a:r>
          </a:p>
          <a:p>
            <a:pPr marL="0" indent="0">
              <a:lnSpc>
                <a:spcPct val="150000"/>
              </a:lnSpc>
              <a:buNone/>
            </a:pPr>
            <a:endParaRPr lang="de-DE" sz="1400" dirty="0">
              <a:latin typeface="Arial Rounded MT Bold" panose="020F0704030504030204" pitchFamily="34" charset="0"/>
            </a:endParaRPr>
          </a:p>
          <a:p>
            <a:pPr>
              <a:lnSpc>
                <a:spcPct val="150000"/>
              </a:lnSpc>
            </a:pPr>
            <a:r>
              <a:rPr lang="de-DE" sz="1400" dirty="0">
                <a:latin typeface="Arial Rounded MT Bold" panose="020F0704030504030204" pitchFamily="34" charset="0"/>
              </a:rPr>
              <a:t>Verwendete Lehrbücher: </a:t>
            </a:r>
          </a:p>
          <a:p>
            <a:pPr marL="0" indent="0">
              <a:lnSpc>
                <a:spcPct val="150000"/>
              </a:lnSpc>
              <a:buNone/>
            </a:pPr>
            <a:r>
              <a:rPr lang="de-DE" sz="1400" dirty="0">
                <a:latin typeface="Arial Rounded MT Bold" panose="020F0704030504030204" pitchFamily="34" charset="0"/>
              </a:rPr>
              <a:t>	Klassenstufe 7/8 „Spektrum Physik“ aus dem Schroedel-Westermann</a:t>
            </a:r>
          </a:p>
          <a:p>
            <a:pPr marL="0" indent="0">
              <a:lnSpc>
                <a:spcPct val="150000"/>
              </a:lnSpc>
              <a:buNone/>
            </a:pPr>
            <a:r>
              <a:rPr lang="de-DE" sz="1400" dirty="0">
                <a:latin typeface="Arial Rounded MT Bold" panose="020F0704030504030204" pitchFamily="34" charset="0"/>
              </a:rPr>
              <a:t>	Klassenstufe 9/10 „Dorn Bader – Physik 2“  aus dem Schroedel-Verlag</a:t>
            </a:r>
          </a:p>
          <a:p>
            <a:pPr marL="0" indent="0">
              <a:lnSpc>
                <a:spcPct val="150000"/>
              </a:lnSpc>
              <a:buNone/>
            </a:pPr>
            <a:r>
              <a:rPr lang="de-DE" sz="1400" dirty="0">
                <a:latin typeface="Arial Rounded MT Bold" panose="020F0704030504030204" pitchFamily="34" charset="0"/>
              </a:rPr>
              <a:t>	Kursstufe „Dorn Bader Physik 11/12 (G8)“ aus dem Schroedel-Verlag</a:t>
            </a:r>
          </a:p>
          <a:p>
            <a:pPr marL="457200" lvl="1" indent="0">
              <a:lnSpc>
                <a:spcPct val="150000"/>
              </a:lnSpc>
              <a:buNone/>
            </a:pPr>
            <a:endParaRPr lang="de-DE" sz="1400" dirty="0">
              <a:latin typeface="Comic Sans MS" panose="030F0702030302020204" pitchFamily="66" charset="0"/>
            </a:endParaRPr>
          </a:p>
          <a:p>
            <a:pPr marL="457200" lvl="1" indent="0">
              <a:lnSpc>
                <a:spcPct val="150000"/>
              </a:lnSpc>
              <a:buNone/>
            </a:pPr>
            <a:endParaRPr lang="de-DE" sz="1400" dirty="0">
              <a:latin typeface="Comic Sans MS" panose="030F0702030302020204" pitchFamily="66" charset="0"/>
            </a:endParaRPr>
          </a:p>
          <a:p>
            <a:pPr marL="457200" lvl="1" indent="0">
              <a:lnSpc>
                <a:spcPct val="150000"/>
              </a:lnSpc>
              <a:buNone/>
            </a:pPr>
            <a:endParaRPr lang="de-DE" sz="1400" dirty="0">
              <a:latin typeface="Comic Sans MS" panose="030F0702030302020204" pitchFamily="66" charset="0"/>
            </a:endParaRPr>
          </a:p>
          <a:p>
            <a:pPr lvl="1">
              <a:lnSpc>
                <a:spcPct val="150000"/>
              </a:lnSpc>
            </a:pPr>
            <a:endParaRPr lang="de-DE" sz="1400" dirty="0">
              <a:latin typeface="Comic Sans MS" panose="030F0702030302020204" pitchFamily="66" charset="0"/>
            </a:endParaRPr>
          </a:p>
          <a:p>
            <a:pPr marL="457200" lvl="1" indent="0">
              <a:lnSpc>
                <a:spcPct val="150000"/>
              </a:lnSpc>
              <a:buNone/>
            </a:pPr>
            <a:endParaRPr lang="de-DE" sz="1400" dirty="0">
              <a:latin typeface="Comic Sans MS" panose="030F0702030302020204" pitchFamily="66" charset="0"/>
            </a:endParaRPr>
          </a:p>
        </p:txBody>
      </p:sp>
    </p:spTree>
    <p:extLst>
      <p:ext uri="{BB962C8B-B14F-4D97-AF65-F5344CB8AC3E}">
        <p14:creationId xmlns:p14="http://schemas.microsoft.com/office/powerpoint/2010/main" val="37605113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cstate="email">
            <a:alphaModFix amt="14000"/>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Titel 1"/>
          <p:cNvSpPr>
            <a:spLocks noGrp="1"/>
          </p:cNvSpPr>
          <p:nvPr>
            <p:ph type="title"/>
          </p:nvPr>
        </p:nvSpPr>
        <p:spPr/>
        <p:txBody>
          <a:bodyPr>
            <a:noAutofit/>
          </a:bodyPr>
          <a:lstStyle/>
          <a:p>
            <a:r>
              <a:rPr lang="de-DE" sz="2800" b="1" dirty="0">
                <a:latin typeface="Arial Rounded MT Bold" panose="020F0704030504030204" pitchFamily="34" charset="0"/>
              </a:rPr>
              <a:t>Ziele des Physikunterrichts</a:t>
            </a:r>
          </a:p>
        </p:txBody>
      </p:sp>
      <p:sp>
        <p:nvSpPr>
          <p:cNvPr id="3" name="Inhaltsplatzhalter 2"/>
          <p:cNvSpPr>
            <a:spLocks noGrp="1"/>
          </p:cNvSpPr>
          <p:nvPr>
            <p:ph idx="1"/>
          </p:nvPr>
        </p:nvSpPr>
        <p:spPr>
          <a:xfrm>
            <a:off x="467544" y="1412776"/>
            <a:ext cx="8229600" cy="4824536"/>
          </a:xfrm>
        </p:spPr>
        <p:txBody>
          <a:bodyPr>
            <a:noAutofit/>
          </a:bodyPr>
          <a:lstStyle/>
          <a:p>
            <a:r>
              <a:rPr lang="de-DE" sz="1400" dirty="0">
                <a:latin typeface="Arial Rounded MT Bold" panose="020F0704030504030204" pitchFamily="34" charset="0"/>
              </a:rPr>
              <a:t>Physik bildet die Grundlage unserer hochtechnisierten Gesellschaft. Diese Technisierung birgt nicht nur Chancen sondern auch Risiken mit weitreichenden und teilweise noch ungeklärten Folgen. </a:t>
            </a:r>
            <a:r>
              <a:rPr lang="de-DE" sz="1400" b="1" dirty="0">
                <a:latin typeface="Arial Rounded MT Bold" panose="020F0704030504030204" pitchFamily="34" charset="0"/>
              </a:rPr>
              <a:t>Diese abzuschätzen und zu verstehen ist von großer Bedeutung für die mündige Teilhabe der </a:t>
            </a:r>
            <a:r>
              <a:rPr lang="de-DE" sz="1400" b="1" dirty="0" err="1">
                <a:latin typeface="Arial Rounded MT Bold" panose="020F0704030504030204" pitchFamily="34" charset="0"/>
              </a:rPr>
              <a:t>SchülerInnen</a:t>
            </a:r>
            <a:r>
              <a:rPr lang="de-DE" sz="1400" b="1" dirty="0">
                <a:latin typeface="Arial Rounded MT Bold" panose="020F0704030504030204" pitchFamily="34" charset="0"/>
              </a:rPr>
              <a:t> am Meinungsbildungsprozess</a:t>
            </a:r>
            <a:r>
              <a:rPr lang="de-DE" sz="1400" dirty="0">
                <a:latin typeface="Arial Rounded MT Bold" panose="020F0704030504030204" pitchFamily="34" charset="0"/>
              </a:rPr>
              <a:t>  in unserer Gesellschaft. Physikalische Bildung ist somit ein unabdingbarer Bestandteil der Allgemeinbildung.</a:t>
            </a:r>
          </a:p>
          <a:p>
            <a:pPr marL="0" indent="0">
              <a:buNone/>
            </a:pPr>
            <a:endParaRPr lang="de-DE" sz="1400" dirty="0">
              <a:latin typeface="Arial Rounded MT Bold" panose="020F0704030504030204" pitchFamily="34" charset="0"/>
            </a:endParaRPr>
          </a:p>
          <a:p>
            <a:r>
              <a:rPr lang="de-DE" sz="1400" dirty="0">
                <a:latin typeface="Arial Rounded MT Bold" panose="020F0704030504030204" pitchFamily="34" charset="0"/>
              </a:rPr>
              <a:t>Seit der Renaissance wissen wir um die </a:t>
            </a:r>
            <a:r>
              <a:rPr lang="de-DE" sz="1400" b="1" dirty="0">
                <a:latin typeface="Arial Rounded MT Bold" panose="020F0704030504030204" pitchFamily="34" charset="0"/>
              </a:rPr>
              <a:t>besondere Rolle des Experiments</a:t>
            </a:r>
            <a:r>
              <a:rPr lang="de-DE" sz="1400" dirty="0">
                <a:latin typeface="Arial Rounded MT Bold" panose="020F0704030504030204" pitchFamily="34" charset="0"/>
              </a:rPr>
              <a:t>. Gleichzeitig zu der damals einsetzenden revolutionären Mathematisierung physikalischer Vorgänge entwickelte sich die Erkenntnis, dass  eine Überprüfung physikalischer Theorien unbedingt notwendig ist. Diese Überprüfung kann nur durch physikalische Experimente geleistet werden. Dieser </a:t>
            </a:r>
            <a:r>
              <a:rPr lang="de-DE" sz="1400" b="1" dirty="0">
                <a:latin typeface="Arial Rounded MT Bold" panose="020F0704030504030204" pitchFamily="34" charset="0"/>
              </a:rPr>
              <a:t>Anspruch der prinzipielle Überprüfbarkeit von Wissen durch Experimente unterscheidet die Physik von vielen anderen Fachgebieten und Welterklärungsansätzen</a:t>
            </a:r>
            <a:r>
              <a:rPr lang="de-DE" sz="1400" dirty="0">
                <a:latin typeface="Arial Rounded MT Bold" panose="020F0704030504030204" pitchFamily="34" charset="0"/>
              </a:rPr>
              <a:t>. Gerade in der heutigen Zeit der „</a:t>
            </a:r>
            <a:r>
              <a:rPr lang="de-DE" sz="1400" dirty="0" err="1">
                <a:latin typeface="Arial Rounded MT Bold" panose="020F0704030504030204" pitchFamily="34" charset="0"/>
              </a:rPr>
              <a:t>Fake</a:t>
            </a:r>
            <a:r>
              <a:rPr lang="de-DE" sz="1400" dirty="0">
                <a:latin typeface="Arial Rounded MT Bold" panose="020F0704030504030204" pitchFamily="34" charset="0"/>
              </a:rPr>
              <a:t> News“  ist es von großer Bedeutung </a:t>
            </a:r>
            <a:r>
              <a:rPr lang="de-DE" sz="1400" dirty="0" err="1">
                <a:latin typeface="Arial Rounded MT Bold" panose="020F0704030504030204" pitchFamily="34" charset="0"/>
              </a:rPr>
              <a:t>SchülerInnen</a:t>
            </a:r>
            <a:r>
              <a:rPr lang="de-DE" sz="1400" dirty="0">
                <a:latin typeface="Arial Rounded MT Bold" panose="020F0704030504030204" pitchFamily="34" charset="0"/>
              </a:rPr>
              <a:t> diese besondere Vorgehensweise nahezubringen.</a:t>
            </a:r>
          </a:p>
          <a:p>
            <a:endParaRPr lang="de-DE" sz="1400" dirty="0">
              <a:latin typeface="Arial Rounded MT Bold" panose="020F0704030504030204" pitchFamily="34" charset="0"/>
            </a:endParaRPr>
          </a:p>
          <a:p>
            <a:r>
              <a:rPr lang="de-DE" sz="1400" dirty="0">
                <a:latin typeface="Arial Rounded MT Bold" panose="020F0704030504030204" pitchFamily="34" charset="0"/>
              </a:rPr>
              <a:t>Physikalisches Wissen ist zum Verständnis der meisten Umweltfragen unabdingbar. Sie stellt somit die </a:t>
            </a:r>
            <a:r>
              <a:rPr lang="de-DE" sz="1400" b="1" dirty="0">
                <a:latin typeface="Arial Rounded MT Bold" panose="020F0704030504030204" pitchFamily="34" charset="0"/>
              </a:rPr>
              <a:t>Grundlage für globales Denken und lokales Handeln dar, das versucht die Zukunft unseres Planeten und unserer Zivilisation sicherzustellen</a:t>
            </a:r>
            <a:r>
              <a:rPr lang="de-DE" sz="1400" dirty="0">
                <a:latin typeface="Arial Rounded MT Bold" panose="020F0704030504030204" pitchFamily="34" charset="0"/>
              </a:rPr>
              <a:t>. Physik leistet daher einen wichtigen Beitrag zur Umsetzung der Leitperspektive „Bildung für nachhaltige Entwicklung“ (BNE) des Bildungsplans 2016.</a:t>
            </a:r>
            <a:endParaRPr lang="de-DE" sz="1400" dirty="0"/>
          </a:p>
        </p:txBody>
      </p:sp>
    </p:spTree>
    <p:extLst>
      <p:ext uri="{BB962C8B-B14F-4D97-AF65-F5344CB8AC3E}">
        <p14:creationId xmlns:p14="http://schemas.microsoft.com/office/powerpoint/2010/main" val="4563782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Grafik 9"/>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3948" y="-24424"/>
            <a:ext cx="9144001" cy="6882424"/>
          </a:xfrm>
          <a:prstGeom prst="rect">
            <a:avLst/>
          </a:prstGeom>
        </p:spPr>
      </p:pic>
      <p:sp>
        <p:nvSpPr>
          <p:cNvPr id="5" name="Inhaltsplatzhalter 4"/>
          <p:cNvSpPr>
            <a:spLocks noGrp="1"/>
          </p:cNvSpPr>
          <p:nvPr>
            <p:ph idx="1"/>
          </p:nvPr>
        </p:nvSpPr>
        <p:spPr>
          <a:xfrm>
            <a:off x="453252" y="5373216"/>
            <a:ext cx="8229600" cy="1296144"/>
          </a:xfrm>
        </p:spPr>
        <p:txBody>
          <a:bodyPr>
            <a:normAutofit/>
          </a:bodyPr>
          <a:lstStyle/>
          <a:p>
            <a:pPr marL="0" indent="0" algn="ctr">
              <a:lnSpc>
                <a:spcPct val="150000"/>
              </a:lnSpc>
              <a:buNone/>
            </a:pPr>
            <a:r>
              <a:rPr lang="de-DE" sz="1400" dirty="0">
                <a:solidFill>
                  <a:schemeClr val="bg1"/>
                </a:solidFill>
                <a:latin typeface="Arial Rounded MT Bold" panose="020F0704030504030204" pitchFamily="34" charset="0"/>
              </a:rPr>
              <a:t>Am Tag der offenen Tür präsentieren jedes Jahr </a:t>
            </a:r>
            <a:r>
              <a:rPr lang="de-DE" sz="1400" dirty="0" err="1">
                <a:solidFill>
                  <a:schemeClr val="bg1"/>
                </a:solidFill>
                <a:latin typeface="Arial Rounded MT Bold" panose="020F0704030504030204" pitchFamily="34" charset="0"/>
              </a:rPr>
              <a:t>SchülerInnen</a:t>
            </a:r>
            <a:r>
              <a:rPr lang="de-DE" sz="1400" dirty="0">
                <a:solidFill>
                  <a:schemeClr val="bg1"/>
                </a:solidFill>
                <a:latin typeface="Arial Rounded MT Bold" panose="020F0704030504030204" pitchFamily="34" charset="0"/>
              </a:rPr>
              <a:t> der Oberstufenkurse Physik verschiedene Experimente zum </a:t>
            </a:r>
            <a:r>
              <a:rPr lang="de-DE" sz="1400" dirty="0" err="1">
                <a:solidFill>
                  <a:schemeClr val="bg1"/>
                </a:solidFill>
                <a:latin typeface="Arial Rounded MT Bold" panose="020F0704030504030204" pitchFamily="34" charset="0"/>
              </a:rPr>
              <a:t>selbermachen</a:t>
            </a:r>
            <a:r>
              <a:rPr lang="de-DE" sz="1400" dirty="0">
                <a:solidFill>
                  <a:schemeClr val="bg1"/>
                </a:solidFill>
                <a:latin typeface="Arial Rounded MT Bold" panose="020F0704030504030204" pitchFamily="34" charset="0"/>
              </a:rPr>
              <a:t>. </a:t>
            </a:r>
          </a:p>
          <a:p>
            <a:pPr marL="0" indent="0" algn="ctr">
              <a:lnSpc>
                <a:spcPct val="150000"/>
              </a:lnSpc>
              <a:buNone/>
            </a:pPr>
            <a:r>
              <a:rPr lang="de-DE" sz="1400" dirty="0">
                <a:solidFill>
                  <a:schemeClr val="bg1"/>
                </a:solidFill>
                <a:latin typeface="Arial Rounded MT Bold" panose="020F0704030504030204" pitchFamily="34" charset="0"/>
              </a:rPr>
              <a:t>Dieses Jahr müssen wir leider auf </a:t>
            </a:r>
            <a:r>
              <a:rPr lang="de-DE" sz="1400" dirty="0" err="1">
                <a:solidFill>
                  <a:schemeClr val="bg1"/>
                </a:solidFill>
                <a:latin typeface="Arial Rounded MT Bold" panose="020F0704030504030204" pitchFamily="34" charset="0"/>
              </a:rPr>
              <a:t>Photos</a:t>
            </a:r>
            <a:r>
              <a:rPr lang="de-DE" sz="1400" dirty="0">
                <a:solidFill>
                  <a:schemeClr val="bg1"/>
                </a:solidFill>
                <a:latin typeface="Arial Rounded MT Bold" panose="020F0704030504030204" pitchFamily="34" charset="0"/>
              </a:rPr>
              <a:t> aus den letzten Jahren zurückgreifen.</a:t>
            </a:r>
          </a:p>
        </p:txBody>
      </p:sp>
      <p:sp>
        <p:nvSpPr>
          <p:cNvPr id="7" name="Titel 1"/>
          <p:cNvSpPr>
            <a:spLocks noGrp="1"/>
          </p:cNvSpPr>
          <p:nvPr>
            <p:ph type="title"/>
          </p:nvPr>
        </p:nvSpPr>
        <p:spPr>
          <a:xfrm>
            <a:off x="453252" y="188640"/>
            <a:ext cx="8229600" cy="1143000"/>
          </a:xfrm>
        </p:spPr>
        <p:txBody>
          <a:bodyPr>
            <a:noAutofit/>
          </a:bodyPr>
          <a:lstStyle/>
          <a:p>
            <a:r>
              <a:rPr lang="de-DE" sz="2800" b="1" dirty="0">
                <a:solidFill>
                  <a:schemeClr val="bg1"/>
                </a:solidFill>
                <a:latin typeface="Arial Rounded MT Bold" panose="020F0704030504030204" pitchFamily="34" charset="0"/>
              </a:rPr>
              <a:t>Tag der offenen Tür - Physikzimmer</a:t>
            </a:r>
            <a:endParaRPr lang="de-DE" sz="2800" dirty="0">
              <a:solidFill>
                <a:schemeClr val="bg1"/>
              </a:solidFill>
              <a:latin typeface="Arial Rounded MT Bold" panose="020F0704030504030204" pitchFamily="34" charset="0"/>
            </a:endParaRPr>
          </a:p>
        </p:txBody>
      </p:sp>
    </p:spTree>
    <p:extLst>
      <p:ext uri="{BB962C8B-B14F-4D97-AF65-F5344CB8AC3E}">
        <p14:creationId xmlns:p14="http://schemas.microsoft.com/office/powerpoint/2010/main" val="9466047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cstate="email">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Titel 1"/>
          <p:cNvSpPr>
            <a:spLocks noGrp="1"/>
          </p:cNvSpPr>
          <p:nvPr>
            <p:ph type="title"/>
          </p:nvPr>
        </p:nvSpPr>
        <p:spPr>
          <a:xfrm>
            <a:off x="467544" y="5949280"/>
            <a:ext cx="8229600" cy="854968"/>
          </a:xfrm>
        </p:spPr>
        <p:txBody>
          <a:bodyPr>
            <a:noAutofit/>
          </a:bodyPr>
          <a:lstStyle/>
          <a:p>
            <a:r>
              <a:rPr lang="de-DE" sz="2800" b="1" dirty="0">
                <a:solidFill>
                  <a:schemeClr val="bg1"/>
                </a:solidFill>
                <a:latin typeface="Arial Rounded MT Bold" panose="020F0704030504030204" pitchFamily="34" charset="0"/>
              </a:rPr>
              <a:t>Tag der offenen Tür - Physikzimmer</a:t>
            </a:r>
            <a:endParaRPr lang="de-DE" sz="2800" dirty="0"/>
          </a:p>
        </p:txBody>
      </p:sp>
      <p:sp>
        <p:nvSpPr>
          <p:cNvPr id="3" name="Inhaltsplatzhalter 2"/>
          <p:cNvSpPr>
            <a:spLocks noGrp="1"/>
          </p:cNvSpPr>
          <p:nvPr>
            <p:ph idx="1"/>
          </p:nvPr>
        </p:nvSpPr>
        <p:spPr>
          <a:xfrm>
            <a:off x="236246" y="4941168"/>
            <a:ext cx="6264696" cy="432048"/>
          </a:xfrm>
        </p:spPr>
        <p:txBody>
          <a:bodyPr>
            <a:normAutofit/>
          </a:bodyPr>
          <a:lstStyle/>
          <a:p>
            <a:pPr marL="0" indent="0">
              <a:buNone/>
            </a:pPr>
            <a:r>
              <a:rPr lang="de-DE" sz="1400" b="1" dirty="0">
                <a:solidFill>
                  <a:schemeClr val="bg1"/>
                </a:solidFill>
              </a:rPr>
              <a:t>Auf den Tischen sind kleine Experimente zu Optik, Induktion und Schall aufgebaut</a:t>
            </a:r>
          </a:p>
        </p:txBody>
      </p:sp>
      <p:sp>
        <p:nvSpPr>
          <p:cNvPr id="4" name="Rechteck 3"/>
          <p:cNvSpPr/>
          <p:nvPr/>
        </p:nvSpPr>
        <p:spPr>
          <a:xfrm>
            <a:off x="264113" y="5373216"/>
            <a:ext cx="8496944" cy="792088"/>
          </a:xfrm>
          <a:prstGeom prst="rect">
            <a:avLst/>
          </a:prstGeom>
        </p:spPr>
        <p:txBody>
          <a:bodyPr wrap="square">
            <a:noAutofit/>
          </a:bodyPr>
          <a:lstStyle/>
          <a:p>
            <a:pPr>
              <a:lnSpc>
                <a:spcPct val="150000"/>
              </a:lnSpc>
            </a:pPr>
            <a:r>
              <a:rPr lang="de-DE" sz="1400" dirty="0">
                <a:solidFill>
                  <a:schemeClr val="bg1"/>
                </a:solidFill>
                <a:latin typeface="Arial Rounded MT Bold" panose="020F0704030504030204" pitchFamily="34" charset="0"/>
              </a:rPr>
              <a:t>Während die </a:t>
            </a:r>
            <a:r>
              <a:rPr lang="de-DE" sz="1400" dirty="0" err="1">
                <a:solidFill>
                  <a:schemeClr val="bg1"/>
                </a:solidFill>
                <a:latin typeface="Arial Rounded MT Bold" panose="020F0704030504030204" pitchFamily="34" charset="0"/>
              </a:rPr>
              <a:t>GrundschülerInnen</a:t>
            </a:r>
            <a:r>
              <a:rPr lang="de-DE" sz="1400" dirty="0">
                <a:solidFill>
                  <a:schemeClr val="bg1"/>
                </a:solidFill>
                <a:latin typeface="Arial Rounded MT Bold" panose="020F0704030504030204" pitchFamily="34" charset="0"/>
              </a:rPr>
              <a:t> experimentieren ergibt sich für die Eltern die Gelegenheit mit </a:t>
            </a:r>
            <a:r>
              <a:rPr lang="de-DE" sz="1400" dirty="0" err="1">
                <a:solidFill>
                  <a:schemeClr val="bg1"/>
                </a:solidFill>
                <a:latin typeface="Arial Rounded MT Bold" panose="020F0704030504030204" pitchFamily="34" charset="0"/>
              </a:rPr>
              <a:t>KollegInnen</a:t>
            </a:r>
            <a:r>
              <a:rPr lang="de-DE" sz="1400" dirty="0">
                <a:solidFill>
                  <a:schemeClr val="bg1"/>
                </a:solidFill>
                <a:latin typeface="Arial Rounded MT Bold" panose="020F0704030504030204" pitchFamily="34" charset="0"/>
              </a:rPr>
              <a:t> oder </a:t>
            </a:r>
            <a:r>
              <a:rPr lang="de-DE" sz="1400" dirty="0" err="1">
                <a:solidFill>
                  <a:schemeClr val="bg1"/>
                </a:solidFill>
                <a:latin typeface="Arial Rounded MT Bold" panose="020F0704030504030204" pitchFamily="34" charset="0"/>
              </a:rPr>
              <a:t>OberstufenschülerInnen</a:t>
            </a:r>
            <a:r>
              <a:rPr lang="de-DE" sz="1400" dirty="0">
                <a:solidFill>
                  <a:schemeClr val="bg1"/>
                </a:solidFill>
                <a:latin typeface="Arial Rounded MT Bold" panose="020F0704030504030204" pitchFamily="34" charset="0"/>
              </a:rPr>
              <a:t> ins Gespräch zu kommen. </a:t>
            </a:r>
          </a:p>
        </p:txBody>
      </p:sp>
    </p:spTree>
    <p:extLst>
      <p:ext uri="{BB962C8B-B14F-4D97-AF65-F5344CB8AC3E}">
        <p14:creationId xmlns:p14="http://schemas.microsoft.com/office/powerpoint/2010/main" val="15543685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cstate="email">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4" name="Titel 1"/>
          <p:cNvSpPr>
            <a:spLocks noGrp="1"/>
          </p:cNvSpPr>
          <p:nvPr>
            <p:ph type="title"/>
          </p:nvPr>
        </p:nvSpPr>
        <p:spPr>
          <a:xfrm>
            <a:off x="467544" y="5949280"/>
            <a:ext cx="8229600" cy="854968"/>
          </a:xfrm>
        </p:spPr>
        <p:txBody>
          <a:bodyPr>
            <a:noAutofit/>
          </a:bodyPr>
          <a:lstStyle/>
          <a:p>
            <a:r>
              <a:rPr lang="de-DE" sz="2800" b="1" dirty="0">
                <a:solidFill>
                  <a:schemeClr val="bg1"/>
                </a:solidFill>
                <a:latin typeface="Arial Rounded MT Bold" panose="020F0704030504030204" pitchFamily="34" charset="0"/>
              </a:rPr>
              <a:t>Tag der offenen Tür - Physikzimmer</a:t>
            </a:r>
            <a:endParaRPr lang="de-DE" sz="2800" dirty="0"/>
          </a:p>
        </p:txBody>
      </p:sp>
      <p:sp>
        <p:nvSpPr>
          <p:cNvPr id="3" name="Inhaltsplatzhalter 2"/>
          <p:cNvSpPr>
            <a:spLocks noGrp="1"/>
          </p:cNvSpPr>
          <p:nvPr>
            <p:ph idx="1"/>
          </p:nvPr>
        </p:nvSpPr>
        <p:spPr>
          <a:xfrm>
            <a:off x="395536" y="5517232"/>
            <a:ext cx="3600400" cy="648072"/>
          </a:xfrm>
        </p:spPr>
        <p:txBody>
          <a:bodyPr>
            <a:normAutofit fontScale="92500"/>
          </a:bodyPr>
          <a:lstStyle/>
          <a:p>
            <a:pPr marL="0" indent="0">
              <a:buNone/>
            </a:pPr>
            <a:r>
              <a:rPr lang="de-DE" sz="1400" dirty="0">
                <a:solidFill>
                  <a:schemeClr val="bg1"/>
                </a:solidFill>
                <a:latin typeface="Arial Rounded MT Bold" panose="020F0704030504030204" pitchFamily="34" charset="0"/>
              </a:rPr>
              <a:t>Beliebt ist der Schokokuss-Versuch mit der Vakuumpumpe – siehe nächste Seite!</a:t>
            </a:r>
          </a:p>
        </p:txBody>
      </p:sp>
    </p:spTree>
    <p:extLst>
      <p:ext uri="{BB962C8B-B14F-4D97-AF65-F5344CB8AC3E}">
        <p14:creationId xmlns:p14="http://schemas.microsoft.com/office/powerpoint/2010/main" val="2592860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cstate="email">
            <a:alphaModFix amt="19000"/>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4" name="Titel 1"/>
          <p:cNvSpPr>
            <a:spLocks noGrp="1"/>
          </p:cNvSpPr>
          <p:nvPr>
            <p:ph type="title"/>
          </p:nvPr>
        </p:nvSpPr>
        <p:spPr>
          <a:xfrm>
            <a:off x="467544" y="5949280"/>
            <a:ext cx="8229600" cy="854968"/>
          </a:xfrm>
        </p:spPr>
        <p:txBody>
          <a:bodyPr>
            <a:noAutofit/>
          </a:bodyPr>
          <a:lstStyle/>
          <a:p>
            <a:r>
              <a:rPr lang="de-DE" sz="2800" b="1" dirty="0">
                <a:solidFill>
                  <a:schemeClr val="bg1"/>
                </a:solidFill>
                <a:latin typeface="Arial Rounded MT Bold" panose="020F0704030504030204" pitchFamily="34" charset="0"/>
              </a:rPr>
              <a:t>Tag der offenen Tür - Physikzimmer</a:t>
            </a:r>
            <a:endParaRPr lang="de-DE" sz="2800" dirty="0"/>
          </a:p>
        </p:txBody>
      </p:sp>
      <p:pic>
        <p:nvPicPr>
          <p:cNvPr id="5" name="Grafik 4"/>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45143" y="3068958"/>
            <a:ext cx="2506881" cy="3773799"/>
          </a:xfrm>
          <a:prstGeom prst="rect">
            <a:avLst/>
          </a:prstGeom>
        </p:spPr>
      </p:pic>
      <p:pic>
        <p:nvPicPr>
          <p:cNvPr id="2" name="Grafik 1"/>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179512" y="157700"/>
            <a:ext cx="2411760" cy="1608649"/>
          </a:xfrm>
          <a:prstGeom prst="rect">
            <a:avLst/>
          </a:prstGeom>
        </p:spPr>
      </p:pic>
      <p:sp>
        <p:nvSpPr>
          <p:cNvPr id="6" name="Textfeld 5"/>
          <p:cNvSpPr txBox="1"/>
          <p:nvPr/>
        </p:nvSpPr>
        <p:spPr>
          <a:xfrm>
            <a:off x="145143" y="1793653"/>
            <a:ext cx="2624423" cy="1169551"/>
          </a:xfrm>
          <a:prstGeom prst="rect">
            <a:avLst/>
          </a:prstGeom>
          <a:noFill/>
        </p:spPr>
        <p:txBody>
          <a:bodyPr wrap="square" rtlCol="0">
            <a:spAutoFit/>
          </a:bodyPr>
          <a:lstStyle/>
          <a:p>
            <a:r>
              <a:rPr lang="de-DE" sz="1400" dirty="0">
                <a:latin typeface="Arial Rounded MT Bold" panose="020F0704030504030204" pitchFamily="34" charset="0"/>
              </a:rPr>
              <a:t>Rechts: Im Vakuum können sich die Schaumbläschen im Schokokuss stark ausdehnen!</a:t>
            </a:r>
          </a:p>
          <a:p>
            <a:r>
              <a:rPr lang="de-DE" sz="1400" dirty="0">
                <a:latin typeface="Arial Rounded MT Bold" panose="020F0704030504030204" pitchFamily="34" charset="0"/>
              </a:rPr>
              <a:t>Unten: Farbige Schatten?</a:t>
            </a:r>
          </a:p>
        </p:txBody>
      </p:sp>
      <p:pic>
        <p:nvPicPr>
          <p:cNvPr id="7" name="Grafik 6"/>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2800448" y="4306678"/>
            <a:ext cx="3779912" cy="2521209"/>
          </a:xfrm>
          <a:prstGeom prst="rect">
            <a:avLst/>
          </a:prstGeom>
        </p:spPr>
      </p:pic>
      <p:sp>
        <p:nvSpPr>
          <p:cNvPr id="8" name="Textfeld 7"/>
          <p:cNvSpPr txBox="1"/>
          <p:nvPr/>
        </p:nvSpPr>
        <p:spPr>
          <a:xfrm>
            <a:off x="2800448" y="3212975"/>
            <a:ext cx="3782794" cy="1015663"/>
          </a:xfrm>
          <a:prstGeom prst="rect">
            <a:avLst/>
          </a:prstGeom>
          <a:noFill/>
        </p:spPr>
        <p:txBody>
          <a:bodyPr wrap="square" rtlCol="0">
            <a:spAutoFit/>
          </a:bodyPr>
          <a:lstStyle/>
          <a:p>
            <a:r>
              <a:rPr lang="de-DE" sz="1200" dirty="0">
                <a:latin typeface="Arial Rounded MT Bold" panose="020F0704030504030204" pitchFamily="34" charset="0"/>
              </a:rPr>
              <a:t>In der bronzenen Wasserspringschale (urspr. China ab 800 n.Chr.) wird das Wasser  durch Reiben der Griffe zu Schwingungen angeregt. Durch Überlagerung (Interferenz) beginnt es sogar zu spritzen.</a:t>
            </a:r>
          </a:p>
        </p:txBody>
      </p:sp>
      <p:pic>
        <p:nvPicPr>
          <p:cNvPr id="11" name="Grafik 10"/>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6641976" y="3182863"/>
            <a:ext cx="2430016" cy="3645024"/>
          </a:xfrm>
          <a:prstGeom prst="rect">
            <a:avLst/>
          </a:prstGeom>
        </p:spPr>
      </p:pic>
      <p:sp>
        <p:nvSpPr>
          <p:cNvPr id="12" name="Textfeld 11"/>
          <p:cNvSpPr txBox="1"/>
          <p:nvPr/>
        </p:nvSpPr>
        <p:spPr>
          <a:xfrm>
            <a:off x="7134257" y="1397093"/>
            <a:ext cx="1937735" cy="1815882"/>
          </a:xfrm>
          <a:prstGeom prst="rect">
            <a:avLst/>
          </a:prstGeom>
          <a:noFill/>
        </p:spPr>
        <p:txBody>
          <a:bodyPr wrap="square" rtlCol="0">
            <a:spAutoFit/>
          </a:bodyPr>
          <a:lstStyle/>
          <a:p>
            <a:r>
              <a:rPr lang="de-DE" sz="1400" dirty="0">
                <a:latin typeface="Arial Rounded MT Bold" panose="020F0704030504030204" pitchFamily="34" charset="0"/>
              </a:rPr>
              <a:t>Unten: </a:t>
            </a:r>
          </a:p>
          <a:p>
            <a:r>
              <a:rPr lang="de-DE" sz="1400" dirty="0">
                <a:latin typeface="Arial Rounded MT Bold" panose="020F0704030504030204" pitchFamily="34" charset="0"/>
              </a:rPr>
              <a:t>Mit Hilfe dieses Aufbaus können die </a:t>
            </a:r>
            <a:r>
              <a:rPr lang="de-DE" sz="1400" dirty="0" err="1">
                <a:latin typeface="Arial Rounded MT Bold" panose="020F0704030504030204" pitchFamily="34" charset="0"/>
              </a:rPr>
              <a:t>GrundschülerInnen</a:t>
            </a:r>
            <a:r>
              <a:rPr lang="de-DE" sz="1400" dirty="0">
                <a:latin typeface="Arial Rounded MT Bold" panose="020F0704030504030204" pitchFamily="34" charset="0"/>
              </a:rPr>
              <a:t> wunderschöne Muster erzeugen und mit nach Hause nehmen.</a:t>
            </a:r>
          </a:p>
        </p:txBody>
      </p:sp>
      <p:pic>
        <p:nvPicPr>
          <p:cNvPr id="13" name="Grafik 12"/>
          <p:cNvPicPr>
            <a:picLocks noChangeAspect="1"/>
          </p:cNvPicPr>
          <p:nvPr/>
        </p:nvPicPr>
        <p:blipFill>
          <a:blip r:embed="rId7" cstate="email">
            <a:extLst>
              <a:ext uri="{28A0092B-C50C-407E-A947-70E740481C1C}">
                <a14:useLocalDpi xmlns:a14="http://schemas.microsoft.com/office/drawing/2010/main"/>
              </a:ext>
            </a:extLst>
          </a:blip>
          <a:stretch>
            <a:fillRect/>
          </a:stretch>
        </p:blipFill>
        <p:spPr>
          <a:xfrm>
            <a:off x="6928540" y="157700"/>
            <a:ext cx="2183444" cy="1455629"/>
          </a:xfrm>
          <a:prstGeom prst="rect">
            <a:avLst/>
          </a:prstGeom>
        </p:spPr>
      </p:pic>
      <p:pic>
        <p:nvPicPr>
          <p:cNvPr id="3" name="Grafik 2"/>
          <p:cNvPicPr>
            <a:picLocks noChangeAspect="1"/>
          </p:cNvPicPr>
          <p:nvPr/>
        </p:nvPicPr>
        <p:blipFill>
          <a:blip r:embed="rId8" cstate="email">
            <a:extLst>
              <a:ext uri="{28A0092B-C50C-407E-A947-70E740481C1C}">
                <a14:useLocalDpi xmlns:a14="http://schemas.microsoft.com/office/drawing/2010/main"/>
              </a:ext>
            </a:extLst>
          </a:blip>
          <a:stretch>
            <a:fillRect/>
          </a:stretch>
        </p:blipFill>
        <p:spPr>
          <a:xfrm>
            <a:off x="2769566" y="157700"/>
            <a:ext cx="4364691" cy="2911258"/>
          </a:xfrm>
          <a:prstGeom prst="rect">
            <a:avLst/>
          </a:prstGeom>
        </p:spPr>
      </p:pic>
    </p:spTree>
    <p:extLst>
      <p:ext uri="{BB962C8B-B14F-4D97-AF65-F5344CB8AC3E}">
        <p14:creationId xmlns:p14="http://schemas.microsoft.com/office/powerpoint/2010/main" val="9022006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cstate="email">
            <a:alphaModFix amt="14000"/>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3" name="Inhaltsplatzhalter 2"/>
          <p:cNvSpPr>
            <a:spLocks noGrp="1"/>
          </p:cNvSpPr>
          <p:nvPr>
            <p:ph idx="1"/>
          </p:nvPr>
        </p:nvSpPr>
        <p:spPr>
          <a:xfrm>
            <a:off x="94844" y="620688"/>
            <a:ext cx="6270874" cy="792088"/>
          </a:xfrm>
        </p:spPr>
        <p:txBody>
          <a:bodyPr>
            <a:noAutofit/>
          </a:bodyPr>
          <a:lstStyle/>
          <a:p>
            <a:pPr marL="0" indent="0">
              <a:lnSpc>
                <a:spcPct val="120000"/>
              </a:lnSpc>
              <a:buNone/>
            </a:pPr>
            <a:r>
              <a:rPr lang="de-DE" sz="1400" dirty="0">
                <a:latin typeface="Arial Rounded MT Bold" panose="020F0704030504030204" pitchFamily="34" charset="0"/>
              </a:rPr>
              <a:t>Im Jahr 2020 präsentierten </a:t>
            </a:r>
            <a:r>
              <a:rPr lang="de-DE" sz="1400" dirty="0" err="1">
                <a:latin typeface="Arial Rounded MT Bold" panose="020F0704030504030204" pitchFamily="34" charset="0"/>
              </a:rPr>
              <a:t>SchülerInnen</a:t>
            </a:r>
            <a:r>
              <a:rPr lang="de-DE" sz="1400" dirty="0">
                <a:latin typeface="Arial Rounded MT Bold" panose="020F0704030504030204" pitchFamily="34" charset="0"/>
              </a:rPr>
              <a:t> der Oberstufenkurse Physik zusammen mit  </a:t>
            </a:r>
            <a:r>
              <a:rPr lang="de-DE" sz="1400" dirty="0" err="1">
                <a:latin typeface="Arial Rounded MT Bold" panose="020F0704030504030204" pitchFamily="34" charset="0"/>
              </a:rPr>
              <a:t>KollegInnen</a:t>
            </a:r>
            <a:r>
              <a:rPr lang="de-DE" sz="1400" dirty="0">
                <a:latin typeface="Arial Rounded MT Bold" panose="020F0704030504030204" pitchFamily="34" charset="0"/>
              </a:rPr>
              <a:t> zum ersten mal eine Physikshow, die zu einem echten Publikumsmagnet avancierte.</a:t>
            </a:r>
          </a:p>
        </p:txBody>
      </p:sp>
      <p:sp>
        <p:nvSpPr>
          <p:cNvPr id="4" name="Titel 1"/>
          <p:cNvSpPr>
            <a:spLocks noGrp="1"/>
          </p:cNvSpPr>
          <p:nvPr>
            <p:ph type="title"/>
          </p:nvPr>
        </p:nvSpPr>
        <p:spPr>
          <a:xfrm>
            <a:off x="179513" y="116632"/>
            <a:ext cx="5960389" cy="596534"/>
          </a:xfrm>
        </p:spPr>
        <p:txBody>
          <a:bodyPr>
            <a:noAutofit/>
          </a:bodyPr>
          <a:lstStyle/>
          <a:p>
            <a:r>
              <a:rPr lang="de-DE" sz="2800" b="1" dirty="0">
                <a:latin typeface="Arial Rounded MT Bold" panose="020F0704030504030204" pitchFamily="34" charset="0"/>
              </a:rPr>
              <a:t>Tag der offenen Tür - Physikshow</a:t>
            </a:r>
          </a:p>
        </p:txBody>
      </p:sp>
      <p:pic>
        <p:nvPicPr>
          <p:cNvPr id="5" name="Grafik 4"/>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82127" y="1556792"/>
            <a:ext cx="2501001" cy="3636234"/>
          </a:xfrm>
          <a:prstGeom prst="rect">
            <a:avLst/>
          </a:prstGeom>
        </p:spPr>
      </p:pic>
      <p:pic>
        <p:nvPicPr>
          <p:cNvPr id="6" name="Grafik 5"/>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2843807" y="4590218"/>
            <a:ext cx="3227278" cy="2151518"/>
          </a:xfrm>
          <a:prstGeom prst="rect">
            <a:avLst/>
          </a:prstGeom>
        </p:spPr>
      </p:pic>
      <p:pic>
        <p:nvPicPr>
          <p:cNvPr id="8" name="Grafik 7"/>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182127" y="5072797"/>
            <a:ext cx="2580543" cy="1720190"/>
          </a:xfrm>
          <a:prstGeom prst="rect">
            <a:avLst/>
          </a:prstGeom>
        </p:spPr>
      </p:pic>
      <p:pic>
        <p:nvPicPr>
          <p:cNvPr id="9" name="Grafik 8"/>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2754840" y="1538385"/>
            <a:ext cx="3221868" cy="2148987"/>
          </a:xfrm>
          <a:prstGeom prst="rect">
            <a:avLst/>
          </a:prstGeom>
        </p:spPr>
      </p:pic>
      <p:pic>
        <p:nvPicPr>
          <p:cNvPr id="10" name="Grafik 9"/>
          <p:cNvPicPr>
            <a:picLocks noChangeAspect="1"/>
          </p:cNvPicPr>
          <p:nvPr/>
        </p:nvPicPr>
        <p:blipFill>
          <a:blip r:embed="rId7" cstate="email">
            <a:extLst>
              <a:ext uri="{28A0092B-C50C-407E-A947-70E740481C1C}">
                <a14:useLocalDpi xmlns:a14="http://schemas.microsoft.com/office/drawing/2010/main"/>
              </a:ext>
            </a:extLst>
          </a:blip>
          <a:stretch>
            <a:fillRect/>
          </a:stretch>
        </p:blipFill>
        <p:spPr>
          <a:xfrm>
            <a:off x="6283917" y="249610"/>
            <a:ext cx="2571750" cy="3429000"/>
          </a:xfrm>
          <a:prstGeom prst="rect">
            <a:avLst/>
          </a:prstGeom>
        </p:spPr>
      </p:pic>
      <p:pic>
        <p:nvPicPr>
          <p:cNvPr id="7" name="Grafik 6"/>
          <p:cNvPicPr>
            <a:picLocks noChangeAspect="1"/>
          </p:cNvPicPr>
          <p:nvPr/>
        </p:nvPicPr>
        <p:blipFill>
          <a:blip r:embed="rId8" cstate="email">
            <a:extLst>
              <a:ext uri="{28A0092B-C50C-407E-A947-70E740481C1C}">
                <a14:useLocalDpi xmlns:a14="http://schemas.microsoft.com/office/drawing/2010/main"/>
              </a:ext>
            </a:extLst>
          </a:blip>
          <a:stretch>
            <a:fillRect/>
          </a:stretch>
        </p:blipFill>
        <p:spPr>
          <a:xfrm>
            <a:off x="6139902" y="2979946"/>
            <a:ext cx="2859781" cy="3813041"/>
          </a:xfrm>
          <a:prstGeom prst="rect">
            <a:avLst/>
          </a:prstGeom>
        </p:spPr>
      </p:pic>
      <p:sp>
        <p:nvSpPr>
          <p:cNvPr id="11" name="Textfeld 10"/>
          <p:cNvSpPr txBox="1"/>
          <p:nvPr/>
        </p:nvSpPr>
        <p:spPr>
          <a:xfrm>
            <a:off x="2748744" y="3718488"/>
            <a:ext cx="3377232" cy="738664"/>
          </a:xfrm>
          <a:prstGeom prst="rect">
            <a:avLst/>
          </a:prstGeom>
          <a:noFill/>
        </p:spPr>
        <p:txBody>
          <a:bodyPr wrap="square" rtlCol="0">
            <a:spAutoFit/>
          </a:bodyPr>
          <a:lstStyle/>
          <a:p>
            <a:r>
              <a:rPr lang="de-DE" sz="1400" dirty="0">
                <a:latin typeface="Arial Rounded MT Bold" panose="020F0704030504030204" pitchFamily="34" charset="0"/>
              </a:rPr>
              <a:t>Bei den spannenden Experimenten (hier: Druck bzw. Unterdruck) hatte nicht nur das Publikum seinen Spaß!</a:t>
            </a:r>
          </a:p>
        </p:txBody>
      </p:sp>
    </p:spTree>
    <p:extLst>
      <p:ext uri="{BB962C8B-B14F-4D97-AF65-F5344CB8AC3E}">
        <p14:creationId xmlns:p14="http://schemas.microsoft.com/office/powerpoint/2010/main" val="89525271"/>
      </p:ext>
    </p:extLst>
  </p:cSld>
  <p:clrMapOvr>
    <a:masterClrMapping/>
  </p:clrMapOvr>
</p:sld>
</file>

<file path=ppt/theme/theme1.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669</Words>
  <Application>Microsoft Office PowerPoint</Application>
  <PresentationFormat>Bildschirmpräsentation (4:3)</PresentationFormat>
  <Paragraphs>61</Paragraphs>
  <Slides>11</Slides>
  <Notes>0</Notes>
  <HiddenSlides>0</HiddenSlides>
  <MMClips>0</MMClips>
  <ScaleCrop>false</ScaleCrop>
  <HeadingPairs>
    <vt:vector size="6" baseType="variant">
      <vt:variant>
        <vt:lpstr>Verwendete Schriftarten</vt:lpstr>
      </vt:variant>
      <vt:variant>
        <vt:i4>4</vt:i4>
      </vt:variant>
      <vt:variant>
        <vt:lpstr>Design</vt:lpstr>
      </vt:variant>
      <vt:variant>
        <vt:i4>1</vt:i4>
      </vt:variant>
      <vt:variant>
        <vt:lpstr>Folientitel</vt:lpstr>
      </vt:variant>
      <vt:variant>
        <vt:i4>11</vt:i4>
      </vt:variant>
    </vt:vector>
  </HeadingPairs>
  <TitlesOfParts>
    <vt:vector size="16" baseType="lpstr">
      <vt:lpstr>Arial</vt:lpstr>
      <vt:lpstr>Arial Rounded MT Bold</vt:lpstr>
      <vt:lpstr>Calibri</vt:lpstr>
      <vt:lpstr>Comic Sans MS</vt:lpstr>
      <vt:lpstr>Larissa</vt:lpstr>
      <vt:lpstr>Fachbereich Physik</vt:lpstr>
      <vt:lpstr>Inhalt</vt:lpstr>
      <vt:lpstr>Allgemeine Informationen</vt:lpstr>
      <vt:lpstr>Ziele des Physikunterrichts</vt:lpstr>
      <vt:lpstr>Tag der offenen Tür - Physikzimmer</vt:lpstr>
      <vt:lpstr>Tag der offenen Tür - Physikzimmer</vt:lpstr>
      <vt:lpstr>Tag der offenen Tür - Physikzimmer</vt:lpstr>
      <vt:lpstr>Tag der offenen Tür - Physikzimmer</vt:lpstr>
      <vt:lpstr>Tag der offenen Tür - Physikshow</vt:lpstr>
      <vt:lpstr>Astronomie</vt:lpstr>
      <vt:lpstr>Astronomische Beobachtungen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Fachbereich  Mathematik</dc:title>
  <dc:creator>Martin</dc:creator>
  <cp:lastModifiedBy>Isabel Antretter</cp:lastModifiedBy>
  <cp:revision>69</cp:revision>
  <dcterms:created xsi:type="dcterms:W3CDTF">2021-02-01T15:28:10Z</dcterms:created>
  <dcterms:modified xsi:type="dcterms:W3CDTF">2021-02-16T11:50:08Z</dcterms:modified>
</cp:coreProperties>
</file>