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1" r:id="rId3"/>
    <p:sldId id="286" r:id="rId4"/>
    <p:sldId id="292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287" r:id="rId13"/>
    <p:sldId id="300" r:id="rId14"/>
    <p:sldId id="301" r:id="rId15"/>
    <p:sldId id="302" r:id="rId16"/>
    <p:sldId id="303" r:id="rId17"/>
    <p:sldId id="304" r:id="rId18"/>
    <p:sldId id="288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6" r:id="rId30"/>
    <p:sldId id="315" r:id="rId31"/>
    <p:sldId id="289" r:id="rId32"/>
    <p:sldId id="290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8B"/>
    <a:srgbClr val="F8F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D6EC7-A17B-4063-B44D-613A1F4CFDAC}" v="5" dt="2021-01-31T15:17:0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>
      <p:cViewPr varScale="1">
        <p:scale>
          <a:sx n="75" d="100"/>
          <a:sy n="75" d="100"/>
        </p:scale>
        <p:origin x="16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0990-F8F6-44C9-9C9C-1332726A836E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9384-95D5-4EC1-B8BC-C0DCDD05E1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6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2728F-BD2A-4AAC-A751-5A2104D70539}" type="datetimeFigureOut">
              <a:rPr lang="de-DE" smtClean="0"/>
              <a:pPr/>
              <a:t>16.02.2021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4113-3401-4640-B4C7-BD30B90FA4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68000">
                <a:srgbClr val="FFF28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706090"/>
          </a:xfrm>
        </p:spPr>
        <p:txBody>
          <a:bodyPr>
            <a:noAutofit/>
          </a:bodyPr>
          <a:lstStyle>
            <a:lvl1pPr algn="l">
              <a:defRPr sz="32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027" name="Picture 3" descr="D:\Benutzer\Ute\Documents\Latein\FAchkonferenz\Präsentation Latein\kolosseum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94396"/>
            <a:ext cx="1564924" cy="10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U. Grübl   4/2016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U. Grübl   4/2016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44016" y="10993"/>
            <a:ext cx="9432032" cy="6858000"/>
          </a:xfrm>
          <a:prstGeom prst="rect">
            <a:avLst/>
          </a:prstGeom>
          <a:gradFill>
            <a:gsLst>
              <a:gs pos="32000">
                <a:srgbClr val="FFF28B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512168"/>
          </a:xfrm>
        </p:spPr>
        <p:txBody>
          <a:bodyPr>
            <a:normAutofit/>
          </a:bodyPr>
          <a:lstStyle/>
          <a:p>
            <a:r>
              <a:rPr lang="de-DE" sz="7200" b="1" dirty="0"/>
              <a:t>Latein am DBG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4005063"/>
            <a:ext cx="8964488" cy="2116337"/>
          </a:xfrm>
        </p:spPr>
        <p:txBody>
          <a:bodyPr>
            <a:normAutofit fontScale="70000" lnSpcReduction="20000"/>
          </a:bodyPr>
          <a:lstStyle/>
          <a:p>
            <a:r>
              <a:rPr lang="de-DE" sz="7700" b="1" dirty="0">
                <a:solidFill>
                  <a:srgbClr val="FF0000"/>
                </a:solidFill>
              </a:rPr>
              <a:t>Bildergalerie</a:t>
            </a:r>
          </a:p>
          <a:p>
            <a:r>
              <a:rPr lang="de-DE" sz="6000" b="1" dirty="0">
                <a:solidFill>
                  <a:srgbClr val="FF0000"/>
                </a:solidFill>
              </a:rPr>
              <a:t>Mehrtägige Exkursionen </a:t>
            </a:r>
          </a:p>
          <a:p>
            <a:r>
              <a:rPr lang="de-DE" sz="6000" b="1" dirty="0">
                <a:solidFill>
                  <a:srgbClr val="FF0000"/>
                </a:solidFill>
              </a:rPr>
              <a:t>und Studienfahrten</a:t>
            </a:r>
          </a:p>
        </p:txBody>
      </p:sp>
      <p:pic>
        <p:nvPicPr>
          <p:cNvPr id="2050" name="Picture 2" descr="D:\Benutzer\Ute\Documents\Latein\FAchkonferenz\Präsentation Latein\kolosse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52328" cy="19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A08EBA-6E97-44A7-81B2-772D87C59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086202" cy="182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0"/>
    </mc:Choice>
    <mc:Fallback xmlns="">
      <p:transition spd="slow" advTm="3770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4A4AF-2711-418E-922D-42A3959C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Archäologen arbeiten</a:t>
            </a:r>
          </a:p>
        </p:txBody>
      </p:sp>
      <p:pic>
        <p:nvPicPr>
          <p:cNvPr id="6" name="Inhaltsplatzhalter 5" descr="Ein Bild, das Tisch, aus Holz, drinnen, Schuhe enthält.&#10;&#10;Automatisch generierte Beschreibung">
            <a:extLst>
              <a:ext uri="{FF2B5EF4-FFF2-40B4-BE49-F238E27FC236}">
                <a16:creationId xmlns:a16="http://schemas.microsoft.com/office/drawing/2014/main" id="{CCF8C51B-D26F-4AAA-8666-0EE8A3A56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7578486" cy="504056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98618E-D6DE-4204-804B-602923D0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4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69139-1514-4E8B-BD05-4CF00AD1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Theater und Tempel auf Schönbühl</a:t>
            </a:r>
          </a:p>
        </p:txBody>
      </p:sp>
      <p:pic>
        <p:nvPicPr>
          <p:cNvPr id="6" name="Inhaltsplatzhalter 5" descr="Ein Bild, das Gras, draußen, Baum, Stein enthält.&#10;&#10;Automatisch generierte Beschreibung">
            <a:extLst>
              <a:ext uri="{FF2B5EF4-FFF2-40B4-BE49-F238E27FC236}">
                <a16:creationId xmlns:a16="http://schemas.microsoft.com/office/drawing/2014/main" id="{5ADE1388-BDB4-4FEB-B927-012DB12A2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12118"/>
            <a:ext cx="7584007" cy="504423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2D897E-6228-493C-9AFA-1C839129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1D596-0EE6-4346-B3F3-8E2B24A6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00" dirty="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3CE9C-FF4E-4A49-B714-71D5535D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3000" dirty="0"/>
          </a:p>
          <a:p>
            <a:pPr marL="0" indent="0" algn="ctr">
              <a:buNone/>
            </a:pPr>
            <a:r>
              <a:rPr lang="de-DE" sz="3000" b="1" dirty="0"/>
              <a:t>Klasse 9:</a:t>
            </a:r>
          </a:p>
          <a:p>
            <a:pPr marL="0" indent="0" algn="ctr">
              <a:buNone/>
            </a:pPr>
            <a:r>
              <a:rPr lang="de-DE" sz="4000" b="1" dirty="0"/>
              <a:t>Zweitägige Exkursion </a:t>
            </a:r>
          </a:p>
          <a:p>
            <a:pPr marL="0" indent="0" algn="ctr">
              <a:buNone/>
            </a:pPr>
            <a:r>
              <a:rPr lang="de-DE" sz="4000" b="1" dirty="0"/>
              <a:t>in die Römerstadt </a:t>
            </a:r>
          </a:p>
          <a:p>
            <a:pPr marL="0" indent="0" algn="ctr">
              <a:buNone/>
            </a:pPr>
            <a:r>
              <a:rPr lang="de-DE" sz="4000" b="1" i="1" dirty="0"/>
              <a:t>Augusta </a:t>
            </a:r>
            <a:r>
              <a:rPr lang="de-DE" sz="4000" b="1" i="1" dirty="0" err="1"/>
              <a:t>Treverorum</a:t>
            </a:r>
            <a:endParaRPr lang="de-DE" sz="4000" b="1" i="1" dirty="0"/>
          </a:p>
          <a:p>
            <a:pPr marL="0" indent="0" algn="ctr">
              <a:buNone/>
            </a:pPr>
            <a:r>
              <a:rPr lang="de-DE" sz="3500" b="1" dirty="0"/>
              <a:t>(Trier)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A29271-FA29-4807-93C6-DAD32A43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8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12DAB-FA3A-40B4-8724-1FA825A9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Kaiserthermen</a:t>
            </a:r>
          </a:p>
        </p:txBody>
      </p:sp>
      <p:pic>
        <p:nvPicPr>
          <p:cNvPr id="6" name="Inhaltsplatzhalter 5" descr="Ein Bild, das Gebäude, draußen, Stein, Bastion enthält.&#10;&#10;Automatisch generierte Beschreibung">
            <a:extLst>
              <a:ext uri="{FF2B5EF4-FFF2-40B4-BE49-F238E27FC236}">
                <a16:creationId xmlns:a16="http://schemas.microsoft.com/office/drawing/2014/main" id="{E3F424BF-32EA-4C2C-90CD-6D2A10073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268760"/>
            <a:ext cx="7578486" cy="504056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4D163C-2640-4502-B6FF-D059F6F2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3BFFA-94DA-4FB3-A3C5-1A3C96A8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Amphitheater</a:t>
            </a:r>
          </a:p>
        </p:txBody>
      </p:sp>
      <p:pic>
        <p:nvPicPr>
          <p:cNvPr id="6" name="Inhaltsplatzhalter 5" descr="Ein Bild, das Gras, Himmel, Baum, draußen enthält.&#10;&#10;Automatisch generierte Beschreibung">
            <a:extLst>
              <a:ext uri="{FF2B5EF4-FFF2-40B4-BE49-F238E27FC236}">
                <a16:creationId xmlns:a16="http://schemas.microsoft.com/office/drawing/2014/main" id="{201CC21F-50B7-4A23-8305-B5AD0ABA4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936"/>
            <a:ext cx="7540677" cy="501541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BA1AA5-86F1-4FC6-8CFB-FB01DCB7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24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C31CB-08FA-464F-96DB-B748332E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Konstantinsbasilika</a:t>
            </a:r>
            <a:endParaRPr lang="de-DE" dirty="0"/>
          </a:p>
        </p:txBody>
      </p:sp>
      <p:pic>
        <p:nvPicPr>
          <p:cNvPr id="6" name="Inhaltsplatzhalter 5" descr="Ein Bild, das Gebäude, Laufsteg enthält.&#10;&#10;Automatisch generierte Beschreibung">
            <a:extLst>
              <a:ext uri="{FF2B5EF4-FFF2-40B4-BE49-F238E27FC236}">
                <a16:creationId xmlns:a16="http://schemas.microsoft.com/office/drawing/2014/main" id="{91DA3DBC-2844-4229-A3B8-7254C4327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19412"/>
            <a:ext cx="7573039" cy="503693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A399C8-9696-4DC2-ABD0-6A7CD417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7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0E491-67B3-40EF-BFCC-ED3C455E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Römerbrücke</a:t>
            </a:r>
          </a:p>
        </p:txBody>
      </p:sp>
      <p:pic>
        <p:nvPicPr>
          <p:cNvPr id="6" name="Inhaltsplatzhalter 5" descr="Ein Bild, das Wasser, draußen, Gebäude, Brücke enthält.&#10;&#10;Automatisch generierte Beschreibung">
            <a:extLst>
              <a:ext uri="{FF2B5EF4-FFF2-40B4-BE49-F238E27FC236}">
                <a16:creationId xmlns:a16="http://schemas.microsoft.com/office/drawing/2014/main" id="{DAA93667-F3BD-4F3C-9898-0F805C32A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7578486" cy="504056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4A1B85-23FD-4780-865E-90E3315D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27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4D1F-69BD-4FEF-BC72-8343D70F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 des antiken Trier</a:t>
            </a:r>
          </a:p>
        </p:txBody>
      </p:sp>
      <p:pic>
        <p:nvPicPr>
          <p:cNvPr id="6" name="Inhaltsplatzhalter 5" descr="Ein Bild, das Läufer enthält.&#10;&#10;Automatisch generierte Beschreibung">
            <a:extLst>
              <a:ext uri="{FF2B5EF4-FFF2-40B4-BE49-F238E27FC236}">
                <a16:creationId xmlns:a16="http://schemas.microsoft.com/office/drawing/2014/main" id="{0FB82086-B2E5-4BDE-8530-DE934EDE2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05" y="1268759"/>
            <a:ext cx="7013979" cy="526048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F75A14-16B7-43E9-A961-EA65235A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57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AC9E9-A537-4997-86F1-75F73EC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00" dirty="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C47C2D-F291-4477-9C35-F3C219DF5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3000" dirty="0"/>
          </a:p>
          <a:p>
            <a:pPr marL="0" indent="0" algn="ctr">
              <a:buNone/>
            </a:pPr>
            <a:r>
              <a:rPr lang="de-DE" sz="3000" b="1" dirty="0"/>
              <a:t>Klasse 12:</a:t>
            </a:r>
          </a:p>
          <a:p>
            <a:pPr marL="0" indent="0" algn="ctr">
              <a:buNone/>
            </a:pPr>
            <a:r>
              <a:rPr lang="de-DE" sz="4000" b="1" dirty="0"/>
              <a:t>Studienfahrt</a:t>
            </a:r>
          </a:p>
          <a:p>
            <a:pPr marL="0" indent="0" algn="ctr">
              <a:buNone/>
            </a:pPr>
            <a:r>
              <a:rPr lang="de-DE" sz="4000" b="1" dirty="0"/>
              <a:t>nach </a:t>
            </a:r>
          </a:p>
          <a:p>
            <a:pPr marL="0" indent="0" algn="ctr">
              <a:buNone/>
            </a:pPr>
            <a:r>
              <a:rPr lang="de-DE" sz="4000" b="1" dirty="0"/>
              <a:t>Rom und Ostia Antica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020DE4-D01C-445C-8D83-19148609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943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39B57-EE17-44DD-94DE-1CDB4389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Forum Romanum</a:t>
            </a:r>
          </a:p>
        </p:txBody>
      </p:sp>
      <p:pic>
        <p:nvPicPr>
          <p:cNvPr id="6" name="Inhaltsplatzhalter 5" descr="Ein Bild, das draußen, Himmel, Gras, Gebäude enthält.&#10;&#10;Automatisch generierte Beschreibung">
            <a:extLst>
              <a:ext uri="{FF2B5EF4-FFF2-40B4-BE49-F238E27FC236}">
                <a16:creationId xmlns:a16="http://schemas.microsoft.com/office/drawing/2014/main" id="{46EA81FC-67A6-41FF-BD86-2980383DD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1268760"/>
            <a:ext cx="7452827" cy="496855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1B59B7-EC2F-4CAD-AE5C-9E812EAE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79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A68B-3C29-498A-AEAF-A95F6F2F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00" dirty="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C03593-5C58-4207-9C1E-8FFD02B8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0" indent="0" algn="ctr">
              <a:buNone/>
            </a:pPr>
            <a:r>
              <a:rPr lang="de-DE" sz="3000" b="1" dirty="0"/>
              <a:t>Klasse 7:</a:t>
            </a:r>
          </a:p>
          <a:p>
            <a:pPr marL="0" indent="0" algn="ctr">
              <a:buNone/>
            </a:pPr>
            <a:r>
              <a:rPr lang="de-DE" sz="4000" b="1" dirty="0"/>
              <a:t>Zweitägige Exkursion </a:t>
            </a:r>
          </a:p>
          <a:p>
            <a:pPr marL="0" indent="0" algn="ctr">
              <a:buNone/>
            </a:pPr>
            <a:r>
              <a:rPr lang="de-DE" sz="4000" b="1" dirty="0"/>
              <a:t>ins Römerkastell </a:t>
            </a:r>
          </a:p>
          <a:p>
            <a:pPr marL="0" indent="0" algn="ctr">
              <a:buNone/>
            </a:pPr>
            <a:r>
              <a:rPr lang="de-DE" sz="4000" b="1" i="1" dirty="0"/>
              <a:t>Augusta Raurica</a:t>
            </a:r>
          </a:p>
          <a:p>
            <a:pPr marL="0" indent="0" algn="ctr">
              <a:buNone/>
            </a:pPr>
            <a:r>
              <a:rPr lang="de-DE" sz="3500" b="1" dirty="0"/>
              <a:t>(Kaiseraugst/Schweiz)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7E61FF-8B52-4D3A-8F4D-19D45556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3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BB15C-3E8B-4A01-8E50-E6F53F98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62774" cy="706090"/>
          </a:xfrm>
        </p:spPr>
        <p:txBody>
          <a:bodyPr/>
          <a:lstStyle/>
          <a:p>
            <a:r>
              <a:rPr lang="de-DE" dirty="0"/>
              <a:t>Engelsbrücke und </a:t>
            </a:r>
            <a:r>
              <a:rPr lang="de-DE" dirty="0" err="1"/>
              <a:t>Hadriansmausoleum</a:t>
            </a:r>
            <a:endParaRPr lang="de-DE" dirty="0"/>
          </a:p>
        </p:txBody>
      </p:sp>
      <p:pic>
        <p:nvPicPr>
          <p:cNvPr id="6" name="Inhaltsplatzhalter 5" descr="Ein Bild, das draußen, Person, Gebäude, Personen enthält.&#10;&#10;Automatisch generierte Beschreibung">
            <a:extLst>
              <a:ext uri="{FF2B5EF4-FFF2-40B4-BE49-F238E27FC236}">
                <a16:creationId xmlns:a16="http://schemas.microsoft.com/office/drawing/2014/main" id="{637D0023-E9A5-41E0-AC04-C6FE84305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25133"/>
            <a:ext cx="7416824" cy="494455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F78CF-6667-4F87-98AC-40F4830E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86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3136E-683E-4061-A282-70CB5FBB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Blick vom Petersdom</a:t>
            </a:r>
          </a:p>
        </p:txBody>
      </p:sp>
      <p:pic>
        <p:nvPicPr>
          <p:cNvPr id="6" name="Inhaltsplatzhalter 5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E76F7AEE-207D-45BF-AD12-045859DD9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7614"/>
            <a:ext cx="7442558" cy="496170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D49847-C097-4BD5-A1A0-24EA5C79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866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CD9CF-10DC-4D95-8BE6-0872AD01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Pantheon</a:t>
            </a:r>
          </a:p>
        </p:txBody>
      </p:sp>
      <p:pic>
        <p:nvPicPr>
          <p:cNvPr id="6" name="Inhaltsplatzhalter 5" descr="Ein Bild, das Gebäude, draußen, Himmel, Person enthält.&#10;&#10;Automatisch generierte Beschreibung">
            <a:extLst>
              <a:ext uri="{FF2B5EF4-FFF2-40B4-BE49-F238E27FC236}">
                <a16:creationId xmlns:a16="http://schemas.microsoft.com/office/drawing/2014/main" id="{6918DC82-98F1-4FAF-97E9-9ECD14222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65" y="1379812"/>
            <a:ext cx="6912768" cy="518457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1F7AD0-E1EC-415B-A522-3DD6C702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462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3D68D-5AB1-4FF1-A86C-1A4E9742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Ostia Antica</a:t>
            </a:r>
          </a:p>
        </p:txBody>
      </p:sp>
      <p:pic>
        <p:nvPicPr>
          <p:cNvPr id="6" name="Inhaltsplatzhalter 5" descr="Ein Bild, das Baum, draußen, Pflanze enthält.&#10;&#10;Automatisch generierte Beschreibung">
            <a:extLst>
              <a:ext uri="{FF2B5EF4-FFF2-40B4-BE49-F238E27FC236}">
                <a16:creationId xmlns:a16="http://schemas.microsoft.com/office/drawing/2014/main" id="{699AC129-4D7B-4BEE-B9E7-C32B73AC7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6828" y="1618039"/>
            <a:ext cx="5718175" cy="428863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2F4F7E-037F-477B-9E7F-691F09E0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18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469D8-0483-40DD-8411-F62337B1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Meer in Ostia</a:t>
            </a:r>
          </a:p>
        </p:txBody>
      </p:sp>
      <p:pic>
        <p:nvPicPr>
          <p:cNvPr id="6" name="Inhaltsplatzhalter 5" descr="Ein Bild, das draußen, Himmel, Strand, Natur enthält.&#10;&#10;Automatisch generierte Beschreibung">
            <a:extLst>
              <a:ext uri="{FF2B5EF4-FFF2-40B4-BE49-F238E27FC236}">
                <a16:creationId xmlns:a16="http://schemas.microsoft.com/office/drawing/2014/main" id="{AA29976E-CA7B-471E-9AE7-B0CCE8A5D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68" y="1268760"/>
            <a:ext cx="6740384" cy="505528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A43C4A-32B2-48AF-99E7-E6880894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3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D4C0E-9EAC-4AA1-AAA4-B7AA9905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00" dirty="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AE796C-4AF8-491A-A5B3-CF4E41DF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Klasse 12: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Studienfahrt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4000" b="1" dirty="0">
                <a:solidFill>
                  <a:prstClr val="black"/>
                </a:solidFill>
                <a:latin typeface="Calibri"/>
              </a:rPr>
              <a:t>Neapel und Pompeji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68129B-DEE7-496E-8382-07C56778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263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A2733-9EDC-43A9-8453-94AF6A8F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Pompeji - Amphitheater</a:t>
            </a:r>
          </a:p>
        </p:txBody>
      </p:sp>
      <p:pic>
        <p:nvPicPr>
          <p:cNvPr id="6" name="Inhaltsplatzhalter 5" descr="Ein Bild, das drinnen, Gebäude, dunkel enthält.&#10;&#10;Automatisch generierte Beschreibung">
            <a:extLst>
              <a:ext uri="{FF2B5EF4-FFF2-40B4-BE49-F238E27FC236}">
                <a16:creationId xmlns:a16="http://schemas.microsoft.com/office/drawing/2014/main" id="{A058430E-8EF2-4F80-82DB-8D074C3B3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39" y="1988841"/>
            <a:ext cx="5616625" cy="374441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441BCE-EF3C-4A81-A5F2-89FA9FD6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22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64C3F-4E6A-48F2-9446-E673F339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Taberna in Pompeji</a:t>
            </a:r>
          </a:p>
        </p:txBody>
      </p:sp>
      <p:pic>
        <p:nvPicPr>
          <p:cNvPr id="6" name="Inhaltsplatzhalter 5" descr="Ein Bild, das Gebäude, Stein, schmutzig, Zement enthält.&#10;&#10;Automatisch generierte Beschreibung">
            <a:extLst>
              <a:ext uri="{FF2B5EF4-FFF2-40B4-BE49-F238E27FC236}">
                <a16:creationId xmlns:a16="http://schemas.microsoft.com/office/drawing/2014/main" id="{148E1C1C-EE40-414A-A267-8310CE1E8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768"/>
            <a:ext cx="7452827" cy="496855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717616-F019-4FE5-A7DA-F1263233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71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66AA5-5DDA-4D0F-B57F-D3D053DF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Überfahrt nach Capri</a:t>
            </a:r>
          </a:p>
        </p:txBody>
      </p:sp>
      <p:pic>
        <p:nvPicPr>
          <p:cNvPr id="6" name="Inhaltsplatzhalter 5" descr="Ein Bild, das draußen, Wasser, Himmel, Berg enthält.&#10;&#10;Automatisch generierte Beschreibung">
            <a:extLst>
              <a:ext uri="{FF2B5EF4-FFF2-40B4-BE49-F238E27FC236}">
                <a16:creationId xmlns:a16="http://schemas.microsoft.com/office/drawing/2014/main" id="{423323CB-AF2B-415C-B682-DA07D682A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0" y="1340768"/>
            <a:ext cx="8448939" cy="475252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D9C68B-476F-468F-9F42-8EC856E1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30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E98EA-655D-4166-A8CA-58E64EAF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den Straßen von Amalfi</a:t>
            </a:r>
          </a:p>
        </p:txBody>
      </p:sp>
      <p:pic>
        <p:nvPicPr>
          <p:cNvPr id="6" name="Inhaltsplatzhalter 5" descr="Ein Bild, das Essen, frisch, Vielfalt, mehrere enthält.&#10;&#10;Automatisch generierte Beschreibung">
            <a:extLst>
              <a:ext uri="{FF2B5EF4-FFF2-40B4-BE49-F238E27FC236}">
                <a16:creationId xmlns:a16="http://schemas.microsoft.com/office/drawing/2014/main" id="{9C64CF48-4485-422E-8240-42110A43C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" y="1268760"/>
            <a:ext cx="7803206" cy="52021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57883D-4CC2-47DD-9115-2232F767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91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9F948-0E53-4515-A799-717F0A56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Schülergrabung am Osttor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E341C8-D026-4204-AE76-994DB920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Bildergalerie Exkursionen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B88609-6098-4D56-BC54-92BF73A4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7" name="Grafik 6" descr="Ein Bild, das Boden, draußen, Person, Mahlzeit enthält.&#10;&#10;Automatisch generierte Beschreibung">
            <a:extLst>
              <a:ext uri="{FF2B5EF4-FFF2-40B4-BE49-F238E27FC236}">
                <a16:creationId xmlns:a16="http://schemas.microsoft.com/office/drawing/2014/main" id="{BF26607D-7687-4842-9FA7-1B2BE6864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11373"/>
            <a:ext cx="8075240" cy="53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6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B342-DA36-4BBA-BFAA-86C923A4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Blick auf die </a:t>
            </a:r>
            <a:r>
              <a:rPr lang="de-DE" dirty="0" err="1"/>
              <a:t>Amalfiküste</a:t>
            </a:r>
            <a:endParaRPr lang="de-DE" dirty="0"/>
          </a:p>
        </p:txBody>
      </p:sp>
      <p:pic>
        <p:nvPicPr>
          <p:cNvPr id="6" name="Inhaltsplatzhalter 5" descr="Ein Bild, das Himmel, Wasser, draußen, überschauend enthält.&#10;&#10;Automatisch generierte Beschreibung">
            <a:extLst>
              <a:ext uri="{FF2B5EF4-FFF2-40B4-BE49-F238E27FC236}">
                <a16:creationId xmlns:a16="http://schemas.microsoft.com/office/drawing/2014/main" id="{AB87A0C1-A96A-4360-A621-5B83F3C7E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52" y="1268760"/>
            <a:ext cx="7735571" cy="515704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CD00BF-DDBD-4787-8037-62A15260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104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38CDE-B895-400B-AE36-013A5095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Kreative Kochkünste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0DBDE-8D1D-4335-87C2-FAB6C904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AC2D1F-55A5-46C9-A123-B361A04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7C4AE3B-40F2-45AA-8FAD-8BDA010939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26" y="1628800"/>
            <a:ext cx="8251340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4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0558B-D999-49C2-98F2-E244E79F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00" dirty="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F1C19E-7564-44AF-8B4E-FC4148ABA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7200" dirty="0"/>
          </a:p>
          <a:p>
            <a:pPr marL="0" indent="0" algn="ctr">
              <a:buNone/>
            </a:pPr>
            <a:r>
              <a:rPr lang="de-DE" sz="7200" b="1" dirty="0"/>
              <a:t>FINIS</a:t>
            </a:r>
          </a:p>
          <a:p>
            <a:pPr marL="0" indent="0" algn="ctr">
              <a:buNone/>
            </a:pPr>
            <a:endParaRPr lang="de-DE" sz="7200" b="1" dirty="0"/>
          </a:p>
          <a:p>
            <a:pPr marL="0" indent="0" algn="ctr">
              <a:buNone/>
            </a:pPr>
            <a:r>
              <a:rPr lang="de-DE" sz="2000" b="1" dirty="0"/>
              <a:t>Fotos von U. Fink, A. Grill, U. Grübl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E4F12E-F3EF-4407-92B3-459ABBD0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5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4E57C-F946-4B0C-AE44-C4175AD8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Münzfunde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E08FDFF-63B3-4729-84F2-0839D125E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199517"/>
            <a:ext cx="5033360" cy="334776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0BF8AA-65AB-4A9F-975A-ACA6C132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5C74FE8-B706-48EA-8178-146BFAA8B2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8548" y="2073197"/>
            <a:ext cx="480053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5433C-EFAD-466A-8948-2B39B6A0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Fund eines römischen Ziegels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023D3F-3E39-47B5-889B-70BFFF938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1196752"/>
            <a:ext cx="7560839" cy="504056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E94508-20A1-4149-84F2-8E1C3659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30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74B24-86E7-4D5B-89FF-C4C21F35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Getreide mahlen mit einer </a:t>
            </a:r>
            <a:br>
              <a:rPr lang="de-DE" dirty="0"/>
            </a:br>
            <a:r>
              <a:rPr lang="de-DE" dirty="0"/>
              <a:t>römischen Soldatenmühle</a:t>
            </a:r>
          </a:p>
        </p:txBody>
      </p:sp>
      <p:pic>
        <p:nvPicPr>
          <p:cNvPr id="6" name="Inhaltsplatzhalter 5" descr="Ein Bild, das Person, Boden, Baumaterial, Gebäude enthält.&#10;&#10;Automatisch generierte Beschreibung">
            <a:extLst>
              <a:ext uri="{FF2B5EF4-FFF2-40B4-BE49-F238E27FC236}">
                <a16:creationId xmlns:a16="http://schemas.microsoft.com/office/drawing/2014/main" id="{13E873EC-2178-4623-9E7F-BE70C24E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38865"/>
            <a:ext cx="7560840" cy="502882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1AF587-06D2-47B9-AE32-8AAFFB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38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C59A6-79EA-43CA-97C1-2691800F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Teig kneten mit vereinten Kräften</a:t>
            </a:r>
          </a:p>
        </p:txBody>
      </p:sp>
      <p:pic>
        <p:nvPicPr>
          <p:cNvPr id="6" name="Inhaltsplatzhalter 5" descr="Ein Bild, das Person, drinnen, setzend enthält.&#10;&#10;Automatisch generierte Beschreibung">
            <a:extLst>
              <a:ext uri="{FF2B5EF4-FFF2-40B4-BE49-F238E27FC236}">
                <a16:creationId xmlns:a16="http://schemas.microsoft.com/office/drawing/2014/main" id="{2199D9DE-B55B-4E61-8C26-492E2836A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459" y="980728"/>
            <a:ext cx="3832741" cy="576566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52B106-7F47-4C92-B60A-282D2A22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58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52B50-5742-40CA-B85B-9055DD7A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…und ab in den Ofen</a:t>
            </a:r>
          </a:p>
        </p:txBody>
      </p:sp>
      <p:pic>
        <p:nvPicPr>
          <p:cNvPr id="6" name="Inhaltsplatzhalter 5" descr="Ein Bild, das Gebäude, Stein enthält.&#10;&#10;Automatisch generierte Beschreibung">
            <a:extLst>
              <a:ext uri="{FF2B5EF4-FFF2-40B4-BE49-F238E27FC236}">
                <a16:creationId xmlns:a16="http://schemas.microsoft.com/office/drawing/2014/main" id="{FE8BF9FC-E826-46A0-9EED-E57768B4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94" y="1268760"/>
            <a:ext cx="7654693" cy="508759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982D7-B4A1-4258-8156-B78F790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1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4E61D-3688-4050-90FE-95FC3C26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Kreative Brotformen</a:t>
            </a:r>
          </a:p>
        </p:txBody>
      </p:sp>
      <p:pic>
        <p:nvPicPr>
          <p:cNvPr id="6" name="Inhaltsplatzhalter 5" descr="Ein Bild, das Doughnut, Grill, Pfanne, Kochen enthält.&#10;&#10;Automatisch generierte Beschreibung">
            <a:extLst>
              <a:ext uri="{FF2B5EF4-FFF2-40B4-BE49-F238E27FC236}">
                <a16:creationId xmlns:a16="http://schemas.microsoft.com/office/drawing/2014/main" id="{3DFA1E0A-8EBA-48B9-95C3-F9BC4A25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7649195" cy="508759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5D10F5-89F5-483E-880C-15146D67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8434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Bildschirmpräsentation (4:3)</PresentationFormat>
  <Paragraphs>93</Paragraphs>
  <Slides>32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5" baseType="lpstr">
      <vt:lpstr>Arial</vt:lpstr>
      <vt:lpstr>Calibri</vt:lpstr>
      <vt:lpstr>Larissa-Design</vt:lpstr>
      <vt:lpstr>Latein am DBG</vt:lpstr>
      <vt:lpstr>1</vt:lpstr>
      <vt:lpstr>Schülergrabung am Osttor</vt:lpstr>
      <vt:lpstr>Münzfunde</vt:lpstr>
      <vt:lpstr>Fund eines römischen Ziegels</vt:lpstr>
      <vt:lpstr>Getreide mahlen mit einer  römischen Soldatenmühle</vt:lpstr>
      <vt:lpstr>Teig kneten mit vereinten Kräften</vt:lpstr>
      <vt:lpstr>…und ab in den Ofen</vt:lpstr>
      <vt:lpstr>Kreative Brotformen</vt:lpstr>
      <vt:lpstr>Wie Archäologen arbeiten</vt:lpstr>
      <vt:lpstr>Theater und Tempel auf Schönbühl</vt:lpstr>
      <vt:lpstr>1</vt:lpstr>
      <vt:lpstr>Kaiserthermen</vt:lpstr>
      <vt:lpstr>Amphitheater</vt:lpstr>
      <vt:lpstr>Konstantinsbasilika</vt:lpstr>
      <vt:lpstr>Römerbrücke</vt:lpstr>
      <vt:lpstr>Modell des antiken Trier</vt:lpstr>
      <vt:lpstr>1</vt:lpstr>
      <vt:lpstr>Forum Romanum</vt:lpstr>
      <vt:lpstr>Engelsbrücke und Hadriansmausoleum</vt:lpstr>
      <vt:lpstr>Blick vom Petersdom</vt:lpstr>
      <vt:lpstr>Pantheon</vt:lpstr>
      <vt:lpstr>Ostia Antica</vt:lpstr>
      <vt:lpstr>Am Meer in Ostia</vt:lpstr>
      <vt:lpstr>1</vt:lpstr>
      <vt:lpstr>Pompeji - Amphitheater</vt:lpstr>
      <vt:lpstr>Taberna in Pompeji</vt:lpstr>
      <vt:lpstr>Überfahrt nach Capri</vt:lpstr>
      <vt:lpstr>In den Straßen von Amalfi</vt:lpstr>
      <vt:lpstr>Blick auf die Amalfiküste</vt:lpstr>
      <vt:lpstr>Kreative Kochkünste</vt:lpstr>
      <vt:lpstr>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Ute</dc:creator>
  <cp:lastModifiedBy>Isabel Antretter</cp:lastModifiedBy>
  <cp:revision>90</cp:revision>
  <dcterms:created xsi:type="dcterms:W3CDTF">2014-04-01T19:00:17Z</dcterms:created>
  <dcterms:modified xsi:type="dcterms:W3CDTF">2021-02-16T11:54:49Z</dcterms:modified>
</cp:coreProperties>
</file>